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77" r:id="rId4"/>
    <p:sldId id="278" r:id="rId5"/>
    <p:sldId id="260" r:id="rId6"/>
    <p:sldId id="267" r:id="rId7"/>
    <p:sldId id="261" r:id="rId8"/>
    <p:sldId id="268" r:id="rId9"/>
    <p:sldId id="279" r:id="rId10"/>
    <p:sldId id="269" r:id="rId11"/>
    <p:sldId id="270" r:id="rId12"/>
    <p:sldId id="271" r:id="rId13"/>
    <p:sldId id="272" r:id="rId14"/>
    <p:sldId id="273" r:id="rId15"/>
    <p:sldId id="274" r:id="rId16"/>
    <p:sldId id="275" r:id="rId17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584" y="2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258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420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2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217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208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368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14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670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983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198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36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618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1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1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Find f(2)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Based on Perkins &amp; Perkins Book 1 Page 39 Ex 3.1 Q10</a:t>
            </a:r>
          </a:p>
        </p:txBody>
      </p:sp>
    </p:spTree>
    <p:extLst>
      <p:ext uri="{BB962C8B-B14F-4D97-AF65-F5344CB8AC3E}">
        <p14:creationId xmlns:p14="http://schemas.microsoft.com/office/powerpoint/2010/main" val="3277535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69454" y="-160278"/>
            <a:ext cx="4313948" cy="7018278"/>
            <a:chOff x="127889" y="-160278"/>
            <a:chExt cx="4313948" cy="7018278"/>
          </a:xfrm>
        </p:grpSpPr>
        <p:pic>
          <p:nvPicPr>
            <p:cNvPr id="1029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77264" y="-65751"/>
              <a:ext cx="3659099" cy="34700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/>
                <p:cNvSpPr/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en-GB" sz="2000" dirty="0">
                      <a:latin typeface="Comic Sans MS" panose="030F0702030302020204" pitchFamily="66" charset="0"/>
                    </a:rPr>
                    <a:t>Find</a:t>
                  </a:r>
                  <a:r>
                    <a:rPr lang="en-GB" sz="2000" b="1" dirty="0">
                      <a:latin typeface="Comic Sans MS" panose="030F0702030302020204" pitchFamily="66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GB" sz="2000" b="1" i="1" dirty="0">
                          <a:latin typeface="Cambria Math"/>
                        </a:rPr>
                        <m:t>𝒇</m:t>
                      </m:r>
                      <m:r>
                        <a:rPr lang="en-GB" sz="2000" b="1" i="1" dirty="0">
                          <a:latin typeface="Cambria Math"/>
                        </a:rPr>
                        <m:t>(</m:t>
                      </m:r>
                      <m:r>
                        <a:rPr lang="en-GB" sz="2000" b="1" i="1" dirty="0">
                          <a:latin typeface="Cambria Math"/>
                        </a:rPr>
                        <m:t>𝟐</m:t>
                      </m:r>
                      <m:r>
                        <a:rPr lang="en-GB" sz="2000" b="1" i="1" dirty="0">
                          <a:latin typeface="Cambria Math"/>
                        </a:rPr>
                        <m:t>)</m:t>
                      </m:r>
                    </m:oMath>
                  </a14:m>
                  <a:endParaRPr lang="en-GB" sz="2000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The minimum value of the function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𝒂</m:t>
                      </m:r>
                      <m:sSup>
                        <m:sSup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GB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𝒃𝒙</m:t>
                      </m:r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𝒄</m:t>
                      </m:r>
                    </m:oMath>
                  </a14:m>
                  <a:r>
                    <a:rPr lang="en-GB" dirty="0">
                      <a:latin typeface="Comic Sans MS" panose="030F0702030302020204" pitchFamily="66" charset="0"/>
                    </a:rPr>
                    <a:t> is </a:t>
                  </a:r>
                  <a14:m>
                    <m:oMath xmlns:m="http://schemas.openxmlformats.org/officeDocument/2006/math">
                      <m:r>
                        <a:rPr lang="en-GB" b="1" i="0" smtClean="0">
                          <a:latin typeface="Cambria Math"/>
                        </a:rPr>
                        <m:t>𝟔</m:t>
                      </m:r>
                    </m:oMath>
                  </a14:m>
                  <a:endParaRPr lang="en-GB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Given that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𝟑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−</m:t>
                          </m:r>
                          <m:r>
                            <a:rPr lang="en-GB" b="1" i="1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𝟏𝟒</m:t>
                      </m:r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,  </a:t>
                  </a:r>
                  <a:r>
                    <a:rPr lang="en-GB" dirty="0">
                      <a:latin typeface="Comic Sans MS" panose="030F0702030302020204" pitchFamily="66" charset="0"/>
                    </a:rPr>
                    <a:t>   </a:t>
                  </a:r>
                  <a:r>
                    <a:rPr lang="en-GB" sz="3600" b="1" dirty="0">
                      <a:latin typeface="Comic Sans MS" panose="030F0702030302020204" pitchFamily="66" charset="0"/>
                    </a:rPr>
                    <a:t>find </a:t>
                  </a:r>
                  <a14:m>
                    <m:oMath xmlns:m="http://schemas.openxmlformats.org/officeDocument/2006/math">
                      <m:r>
                        <a:rPr lang="en-GB" sz="3600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600" b="1" i="1">
                              <a:latin typeface="Cambria Math"/>
                            </a:rPr>
                            <m:t>𝟐</m:t>
                          </m:r>
                        </m:e>
                      </m:d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7" name="Rectangle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1299" r="-8831" b="-71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" name="Rectangle 1"/>
            <p:cNvSpPr/>
            <p:nvPr/>
          </p:nvSpPr>
          <p:spPr>
            <a:xfrm rot="16200000">
              <a:off x="3735323" y="6084516"/>
              <a:ext cx="92525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GB" dirty="0">
                  <a:latin typeface="Bradley Hand ITC" panose="03070402050302030203" pitchFamily="66" charset="0"/>
                </a:rPr>
                <a:t>SIC_37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760777" y="-163269"/>
            <a:ext cx="4313948" cy="7032133"/>
            <a:chOff x="127889" y="-174133"/>
            <a:chExt cx="4313948" cy="7032133"/>
          </a:xfrm>
        </p:grpSpPr>
        <p:pic>
          <p:nvPicPr>
            <p:cNvPr id="14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77264" y="-79606"/>
              <a:ext cx="3659099" cy="34700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/>
                <p:cNvSpPr/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en-GB" sz="2000" dirty="0">
                      <a:latin typeface="Comic Sans MS" panose="030F0702030302020204" pitchFamily="66" charset="0"/>
                    </a:rPr>
                    <a:t>Find</a:t>
                  </a:r>
                  <a:r>
                    <a:rPr lang="en-GB" sz="2000" b="1" dirty="0">
                      <a:latin typeface="Comic Sans MS" panose="030F0702030302020204" pitchFamily="66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GB" sz="2000" b="1" i="1" dirty="0">
                          <a:latin typeface="Cambria Math"/>
                        </a:rPr>
                        <m:t>𝒇</m:t>
                      </m:r>
                      <m:r>
                        <a:rPr lang="en-GB" sz="2000" b="1" i="1" dirty="0">
                          <a:latin typeface="Cambria Math"/>
                        </a:rPr>
                        <m:t>(</m:t>
                      </m:r>
                      <m:r>
                        <a:rPr lang="en-GB" sz="2000" b="1" i="1" dirty="0">
                          <a:latin typeface="Cambria Math"/>
                        </a:rPr>
                        <m:t>𝟐</m:t>
                      </m:r>
                      <m:r>
                        <a:rPr lang="en-GB" sz="2000" b="1" i="1" dirty="0">
                          <a:latin typeface="Cambria Math"/>
                        </a:rPr>
                        <m:t>)</m:t>
                      </m:r>
                    </m:oMath>
                  </a14:m>
                  <a:endParaRPr lang="en-GB" sz="2000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The minimum value of the function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𝒂</m:t>
                      </m:r>
                      <m:sSup>
                        <m:sSup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GB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𝒃𝒙</m:t>
                      </m:r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𝒄</m:t>
                      </m:r>
                    </m:oMath>
                  </a14:m>
                  <a:r>
                    <a:rPr lang="en-GB" dirty="0">
                      <a:latin typeface="Comic Sans MS" panose="030F0702030302020204" pitchFamily="66" charset="0"/>
                    </a:rPr>
                    <a:t> is </a:t>
                  </a:r>
                  <a14:m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𝟐</m:t>
                      </m:r>
                    </m:oMath>
                  </a14:m>
                  <a:endParaRPr lang="en-GB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Given that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𝟑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−</m:t>
                          </m:r>
                          <m:r>
                            <a:rPr lang="en-GB" b="1" i="1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𝟐𝟔</m:t>
                      </m:r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,   </a:t>
                  </a:r>
                  <a:r>
                    <a:rPr lang="en-GB" dirty="0">
                      <a:latin typeface="Comic Sans MS" panose="030F0702030302020204" pitchFamily="66" charset="0"/>
                    </a:rPr>
                    <a:t>  </a:t>
                  </a:r>
                  <a:r>
                    <a:rPr lang="en-GB" sz="3600" b="1" dirty="0">
                      <a:latin typeface="Comic Sans MS" panose="030F0702030302020204" pitchFamily="66" charset="0"/>
                    </a:rPr>
                    <a:t>find </a:t>
                  </a:r>
                  <a14:m>
                    <m:oMath xmlns:m="http://schemas.openxmlformats.org/officeDocument/2006/math">
                      <m:r>
                        <a:rPr lang="en-GB" sz="3600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600" b="1" i="1">
                              <a:latin typeface="Cambria Math"/>
                            </a:rPr>
                            <m:t>𝟐</m:t>
                          </m:r>
                        </m:e>
                      </m:d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15" name="Rectangle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299" r="-8831" b="-71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Rectangle 15"/>
            <p:cNvSpPr/>
            <p:nvPr/>
          </p:nvSpPr>
          <p:spPr>
            <a:xfrm rot="16200000">
              <a:off x="3735323" y="6084516"/>
              <a:ext cx="92525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GB" dirty="0">
                  <a:latin typeface="Bradley Hand ITC" panose="03070402050302030203" pitchFamily="66" charset="0"/>
                </a:rPr>
                <a:t>SIC_37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33841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69454" y="-174133"/>
            <a:ext cx="4313948" cy="7032133"/>
            <a:chOff x="127889" y="-174133"/>
            <a:chExt cx="4313948" cy="7032133"/>
          </a:xfrm>
        </p:grpSpPr>
        <p:pic>
          <p:nvPicPr>
            <p:cNvPr id="1029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77264" y="-79606"/>
              <a:ext cx="3659099" cy="34700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/>
                <p:cNvSpPr/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en-GB" sz="2000" dirty="0">
                      <a:latin typeface="Comic Sans MS" panose="030F0702030302020204" pitchFamily="66" charset="0"/>
                    </a:rPr>
                    <a:t>Find</a:t>
                  </a:r>
                  <a:r>
                    <a:rPr lang="en-GB" sz="2000" b="1" dirty="0">
                      <a:latin typeface="Comic Sans MS" panose="030F0702030302020204" pitchFamily="66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GB" sz="2000" b="1" i="1" dirty="0">
                          <a:latin typeface="Cambria Math"/>
                        </a:rPr>
                        <m:t>𝒇</m:t>
                      </m:r>
                      <m:r>
                        <a:rPr lang="en-GB" sz="2000" b="1" i="1" dirty="0">
                          <a:latin typeface="Cambria Math"/>
                        </a:rPr>
                        <m:t>(</m:t>
                      </m:r>
                      <m:r>
                        <a:rPr lang="en-GB" sz="2000" b="1" i="1" dirty="0">
                          <a:latin typeface="Cambria Math"/>
                        </a:rPr>
                        <m:t>𝟐</m:t>
                      </m:r>
                      <m:r>
                        <a:rPr lang="en-GB" sz="2000" b="1" i="1" dirty="0">
                          <a:latin typeface="Cambria Math"/>
                        </a:rPr>
                        <m:t>)</m:t>
                      </m:r>
                    </m:oMath>
                  </a14:m>
                  <a:endParaRPr lang="en-GB" sz="2000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The maximum value of the function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𝒂</m:t>
                      </m:r>
                      <m:sSup>
                        <m:sSup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GB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𝒃𝒙</m:t>
                      </m:r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𝒄</m:t>
                      </m:r>
                    </m:oMath>
                  </a14:m>
                  <a:r>
                    <a:rPr lang="en-GB" dirty="0">
                      <a:latin typeface="Comic Sans MS" panose="030F0702030302020204" pitchFamily="66" charset="0"/>
                    </a:rPr>
                    <a:t> is </a:t>
                  </a:r>
                  <a14:m>
                    <m:oMath xmlns:m="http://schemas.openxmlformats.org/officeDocument/2006/math">
                      <m:r>
                        <a:rPr lang="en-GB" b="1" i="0" smtClean="0">
                          <a:latin typeface="Cambria Math"/>
                        </a:rPr>
                        <m:t>𝟏𝟐</m:t>
                      </m:r>
                    </m:oMath>
                  </a14:m>
                  <a:endParaRPr lang="en-GB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Given that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𝟑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−</m:t>
                          </m:r>
                          <m:r>
                            <a:rPr lang="en-GB" b="1" i="1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−</m:t>
                      </m:r>
                      <m:r>
                        <a:rPr lang="en-GB" b="1" i="1" smtClean="0">
                          <a:latin typeface="Cambria Math"/>
                        </a:rPr>
                        <m:t>𝟒</m:t>
                      </m:r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,  </a:t>
                  </a:r>
                  <a:r>
                    <a:rPr lang="en-GB" dirty="0">
                      <a:latin typeface="Comic Sans MS" panose="030F0702030302020204" pitchFamily="66" charset="0"/>
                    </a:rPr>
                    <a:t>   </a:t>
                  </a:r>
                  <a:r>
                    <a:rPr lang="en-GB" sz="3600" b="1" dirty="0">
                      <a:latin typeface="Comic Sans MS" panose="030F0702030302020204" pitchFamily="66" charset="0"/>
                    </a:rPr>
                    <a:t>find </a:t>
                  </a:r>
                  <a14:m>
                    <m:oMath xmlns:m="http://schemas.openxmlformats.org/officeDocument/2006/math">
                      <m:r>
                        <a:rPr lang="en-GB" sz="3600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600" b="1" i="1">
                              <a:latin typeface="Cambria Math"/>
                            </a:rPr>
                            <m:t>𝟐</m:t>
                          </m:r>
                        </m:e>
                      </m:d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7" name="Rectangle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1299" r="-8831" b="-71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" name="Rectangle 1"/>
            <p:cNvSpPr/>
            <p:nvPr/>
          </p:nvSpPr>
          <p:spPr>
            <a:xfrm rot="16200000">
              <a:off x="3735323" y="6084516"/>
              <a:ext cx="92525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GB" dirty="0">
                  <a:latin typeface="Bradley Hand ITC" panose="03070402050302030203" pitchFamily="66" charset="0"/>
                </a:rPr>
                <a:t>SIC_37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760777" y="-135559"/>
            <a:ext cx="4286238" cy="7004423"/>
            <a:chOff x="127889" y="-146423"/>
            <a:chExt cx="4286238" cy="7004423"/>
          </a:xfrm>
        </p:grpSpPr>
        <p:pic>
          <p:nvPicPr>
            <p:cNvPr id="14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49554" y="-51896"/>
              <a:ext cx="3659099" cy="34700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/>
                <p:cNvSpPr/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en-GB" sz="2000" dirty="0">
                      <a:latin typeface="Comic Sans MS" panose="030F0702030302020204" pitchFamily="66" charset="0"/>
                    </a:rPr>
                    <a:t>Find</a:t>
                  </a:r>
                  <a:r>
                    <a:rPr lang="en-GB" sz="2000" b="1" dirty="0">
                      <a:latin typeface="Comic Sans MS" panose="030F0702030302020204" pitchFamily="66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GB" sz="2000" b="1" i="1" dirty="0">
                          <a:latin typeface="Cambria Math"/>
                        </a:rPr>
                        <m:t>𝒇</m:t>
                      </m:r>
                      <m:r>
                        <a:rPr lang="en-GB" sz="2000" b="1" i="1" dirty="0">
                          <a:latin typeface="Cambria Math"/>
                        </a:rPr>
                        <m:t>(</m:t>
                      </m:r>
                      <m:r>
                        <a:rPr lang="en-GB" sz="2000" b="1" i="1" dirty="0">
                          <a:latin typeface="Cambria Math"/>
                        </a:rPr>
                        <m:t>𝟐</m:t>
                      </m:r>
                      <m:r>
                        <a:rPr lang="en-GB" sz="2000" b="1" i="1" dirty="0">
                          <a:latin typeface="Cambria Math"/>
                        </a:rPr>
                        <m:t>)</m:t>
                      </m:r>
                    </m:oMath>
                  </a14:m>
                  <a:endParaRPr lang="en-GB" sz="2000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The maximum value of the function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𝒂</m:t>
                      </m:r>
                      <m:sSup>
                        <m:sSup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GB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𝒃𝒙</m:t>
                      </m:r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𝒄</m:t>
                      </m:r>
                    </m:oMath>
                  </a14:m>
                  <a:r>
                    <a:rPr lang="en-GB" dirty="0">
                      <a:latin typeface="Comic Sans MS" panose="030F0702030302020204" pitchFamily="66" charset="0"/>
                    </a:rPr>
                    <a:t> is </a:t>
                  </a:r>
                  <a14:m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𝟏𝟒</m:t>
                      </m:r>
                    </m:oMath>
                  </a14:m>
                  <a:endParaRPr lang="en-GB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Given that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𝟑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−</m:t>
                          </m:r>
                          <m:r>
                            <a:rPr lang="en-GB" b="1" i="1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−</m:t>
                      </m:r>
                      <m:r>
                        <a:rPr lang="en-GB" b="1" i="1" smtClean="0">
                          <a:latin typeface="Cambria Math"/>
                        </a:rPr>
                        <m:t>𝟏𝟎</m:t>
                      </m:r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, </a:t>
                  </a:r>
                  <a:r>
                    <a:rPr lang="en-GB" dirty="0">
                      <a:latin typeface="Comic Sans MS" panose="030F0702030302020204" pitchFamily="66" charset="0"/>
                    </a:rPr>
                    <a:t>  </a:t>
                  </a:r>
                  <a:r>
                    <a:rPr lang="en-GB" sz="3600" b="1" dirty="0">
                      <a:latin typeface="Comic Sans MS" panose="030F0702030302020204" pitchFamily="66" charset="0"/>
                    </a:rPr>
                    <a:t>find </a:t>
                  </a:r>
                  <a14:m>
                    <m:oMath xmlns:m="http://schemas.openxmlformats.org/officeDocument/2006/math">
                      <m:r>
                        <a:rPr lang="en-GB" sz="3600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600" b="1" i="1">
                              <a:latin typeface="Cambria Math"/>
                            </a:rPr>
                            <m:t>𝟐</m:t>
                          </m:r>
                        </m:e>
                      </m:d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15" name="Rectangle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299" r="-8831" b="-71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Rectangle 15"/>
            <p:cNvSpPr/>
            <p:nvPr/>
          </p:nvSpPr>
          <p:spPr>
            <a:xfrm rot="16200000">
              <a:off x="3735323" y="6084516"/>
              <a:ext cx="92525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GB" dirty="0">
                  <a:latin typeface="Bradley Hand ITC" panose="03070402050302030203" pitchFamily="66" charset="0"/>
                </a:rPr>
                <a:t>SIC_37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069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69454" y="-160278"/>
            <a:ext cx="4313948" cy="7018278"/>
            <a:chOff x="127889" y="-160278"/>
            <a:chExt cx="4313948" cy="7018278"/>
          </a:xfrm>
        </p:grpSpPr>
        <p:pic>
          <p:nvPicPr>
            <p:cNvPr id="1029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77264" y="-65751"/>
              <a:ext cx="3659099" cy="34700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/>
                <p:cNvSpPr/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en-GB" sz="2000" dirty="0">
                      <a:latin typeface="Comic Sans MS" panose="030F0702030302020204" pitchFamily="66" charset="0"/>
                    </a:rPr>
                    <a:t>Find</a:t>
                  </a:r>
                  <a:r>
                    <a:rPr lang="en-GB" sz="2000" b="1" dirty="0">
                      <a:latin typeface="Comic Sans MS" panose="030F0702030302020204" pitchFamily="66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GB" sz="2000" b="1" i="1" dirty="0">
                          <a:latin typeface="Cambria Math"/>
                        </a:rPr>
                        <m:t>𝒇</m:t>
                      </m:r>
                      <m:r>
                        <a:rPr lang="en-GB" sz="2000" b="1" i="1" dirty="0">
                          <a:latin typeface="Cambria Math"/>
                        </a:rPr>
                        <m:t>(</m:t>
                      </m:r>
                      <m:r>
                        <a:rPr lang="en-GB" sz="2000" b="1" i="1" dirty="0">
                          <a:latin typeface="Cambria Math"/>
                        </a:rPr>
                        <m:t>𝟐</m:t>
                      </m:r>
                      <m:r>
                        <a:rPr lang="en-GB" sz="2000" b="1" i="1" dirty="0">
                          <a:latin typeface="Cambria Math"/>
                        </a:rPr>
                        <m:t>)</m:t>
                      </m:r>
                    </m:oMath>
                  </a14:m>
                  <a:endParaRPr lang="en-GB" sz="2000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The minimum value of the function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𝒂</m:t>
                      </m:r>
                      <m:sSup>
                        <m:sSup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GB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𝒃𝒙</m:t>
                      </m:r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𝒄</m:t>
                      </m:r>
                    </m:oMath>
                  </a14:m>
                  <a:r>
                    <a:rPr lang="en-GB" dirty="0">
                      <a:latin typeface="Comic Sans MS" panose="030F0702030302020204" pitchFamily="66" charset="0"/>
                    </a:rPr>
                    <a:t> is </a:t>
                  </a:r>
                  <a14:m>
                    <m:oMath xmlns:m="http://schemas.openxmlformats.org/officeDocument/2006/math">
                      <m:r>
                        <a:rPr lang="en-GB" b="1" i="0" smtClean="0">
                          <a:latin typeface="Cambria Math"/>
                        </a:rPr>
                        <m:t>𝟎</m:t>
                      </m:r>
                    </m:oMath>
                  </a14:m>
                  <a:endParaRPr lang="en-GB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Given that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𝟑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−</m:t>
                          </m:r>
                          <m:r>
                            <a:rPr lang="en-GB" b="1" i="1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𝟑𝟐</m:t>
                      </m:r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,  </a:t>
                  </a:r>
                  <a:r>
                    <a:rPr lang="en-GB" dirty="0">
                      <a:latin typeface="Comic Sans MS" panose="030F0702030302020204" pitchFamily="66" charset="0"/>
                    </a:rPr>
                    <a:t>   </a:t>
                  </a:r>
                  <a:r>
                    <a:rPr lang="en-GB" sz="3600" b="1" dirty="0">
                      <a:latin typeface="Comic Sans MS" panose="030F0702030302020204" pitchFamily="66" charset="0"/>
                    </a:rPr>
                    <a:t>find </a:t>
                  </a:r>
                  <a14:m>
                    <m:oMath xmlns:m="http://schemas.openxmlformats.org/officeDocument/2006/math">
                      <m:r>
                        <a:rPr lang="en-GB" sz="3600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600" b="1" i="1">
                              <a:latin typeface="Cambria Math"/>
                            </a:rPr>
                            <m:t>𝟐</m:t>
                          </m:r>
                        </m:e>
                      </m:d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7" name="Rectangle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1299" r="-8831" b="-71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" name="Rectangle 1"/>
            <p:cNvSpPr/>
            <p:nvPr/>
          </p:nvSpPr>
          <p:spPr>
            <a:xfrm rot="16200000">
              <a:off x="3735323" y="6084516"/>
              <a:ext cx="92525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GB" dirty="0">
                  <a:latin typeface="Bradley Hand ITC" panose="03070402050302030203" pitchFamily="66" charset="0"/>
                </a:rPr>
                <a:t>SIC_37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760777" y="-163269"/>
            <a:ext cx="4313948" cy="7032133"/>
            <a:chOff x="127889" y="-174133"/>
            <a:chExt cx="4313948" cy="7032133"/>
          </a:xfrm>
        </p:grpSpPr>
        <p:pic>
          <p:nvPicPr>
            <p:cNvPr id="14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77264" y="-79606"/>
              <a:ext cx="3659099" cy="34700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/>
                <p:cNvSpPr/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en-GB" sz="2000" dirty="0">
                      <a:latin typeface="Comic Sans MS" panose="030F0702030302020204" pitchFamily="66" charset="0"/>
                    </a:rPr>
                    <a:t>Find</a:t>
                  </a:r>
                  <a:r>
                    <a:rPr lang="en-GB" sz="2000" b="1" dirty="0">
                      <a:latin typeface="Comic Sans MS" panose="030F0702030302020204" pitchFamily="66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GB" sz="2000" b="1" i="1" dirty="0">
                          <a:latin typeface="Cambria Math"/>
                        </a:rPr>
                        <m:t>𝒇</m:t>
                      </m:r>
                      <m:r>
                        <a:rPr lang="en-GB" sz="2000" b="1" i="1" dirty="0">
                          <a:latin typeface="Cambria Math"/>
                        </a:rPr>
                        <m:t>(</m:t>
                      </m:r>
                      <m:r>
                        <a:rPr lang="en-GB" sz="2000" b="1" i="1" dirty="0">
                          <a:latin typeface="Cambria Math"/>
                        </a:rPr>
                        <m:t>𝟐</m:t>
                      </m:r>
                      <m:r>
                        <a:rPr lang="en-GB" sz="2000" b="1" i="1" dirty="0">
                          <a:latin typeface="Cambria Math"/>
                        </a:rPr>
                        <m:t>)</m:t>
                      </m:r>
                    </m:oMath>
                  </a14:m>
                  <a:endParaRPr lang="en-GB" sz="2000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The minimum value of the function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𝒂</m:t>
                      </m:r>
                      <m:sSup>
                        <m:sSup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GB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𝒃𝒙</m:t>
                      </m:r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𝒄</m:t>
                      </m:r>
                    </m:oMath>
                  </a14:m>
                  <a:r>
                    <a:rPr lang="en-GB" dirty="0">
                      <a:latin typeface="Comic Sans MS" panose="030F0702030302020204" pitchFamily="66" charset="0"/>
                    </a:rPr>
                    <a:t> is </a:t>
                  </a:r>
                  <a14:m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−</m:t>
                      </m:r>
                      <m:r>
                        <a:rPr lang="en-GB" b="1" i="1" smtClean="0">
                          <a:latin typeface="Cambria Math"/>
                        </a:rPr>
                        <m:t>𝟐</m:t>
                      </m:r>
                    </m:oMath>
                  </a14:m>
                  <a:endParaRPr lang="en-GB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Given that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𝟑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−</m:t>
                          </m:r>
                          <m:r>
                            <a:rPr lang="en-GB" b="1" i="1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𝟑𝟖</m:t>
                      </m:r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,   </a:t>
                  </a:r>
                  <a:r>
                    <a:rPr lang="en-GB" dirty="0">
                      <a:latin typeface="Comic Sans MS" panose="030F0702030302020204" pitchFamily="66" charset="0"/>
                    </a:rPr>
                    <a:t>  </a:t>
                  </a:r>
                  <a:r>
                    <a:rPr lang="en-GB" sz="3600" b="1" dirty="0">
                      <a:latin typeface="Comic Sans MS" panose="030F0702030302020204" pitchFamily="66" charset="0"/>
                    </a:rPr>
                    <a:t>find </a:t>
                  </a:r>
                  <a14:m>
                    <m:oMath xmlns:m="http://schemas.openxmlformats.org/officeDocument/2006/math">
                      <m:r>
                        <a:rPr lang="en-GB" sz="3600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600" b="1" i="1">
                              <a:latin typeface="Cambria Math"/>
                            </a:rPr>
                            <m:t>𝟐</m:t>
                          </m:r>
                        </m:e>
                      </m:d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15" name="Rectangle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299" r="-8831" b="-71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Rectangle 15"/>
            <p:cNvSpPr/>
            <p:nvPr/>
          </p:nvSpPr>
          <p:spPr>
            <a:xfrm rot="16200000">
              <a:off x="3735323" y="6084516"/>
              <a:ext cx="92525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GB" dirty="0">
                  <a:latin typeface="Bradley Hand ITC" panose="03070402050302030203" pitchFamily="66" charset="0"/>
                </a:rPr>
                <a:t>SIC_37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23660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69454" y="-132568"/>
            <a:ext cx="4313948" cy="6990568"/>
            <a:chOff x="127889" y="-132568"/>
            <a:chExt cx="4313948" cy="6990568"/>
          </a:xfrm>
        </p:grpSpPr>
        <p:pic>
          <p:nvPicPr>
            <p:cNvPr id="1029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77264" y="-38041"/>
              <a:ext cx="3659099" cy="34700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/>
                <p:cNvSpPr/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en-GB" sz="2000" dirty="0">
                      <a:latin typeface="Comic Sans MS" panose="030F0702030302020204" pitchFamily="66" charset="0"/>
                    </a:rPr>
                    <a:t>Find</a:t>
                  </a:r>
                  <a:r>
                    <a:rPr lang="en-GB" sz="2000" b="1" dirty="0">
                      <a:latin typeface="Comic Sans MS" panose="030F0702030302020204" pitchFamily="66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GB" sz="2000" b="1" i="1" dirty="0">
                          <a:latin typeface="Cambria Math"/>
                        </a:rPr>
                        <m:t>𝒇</m:t>
                      </m:r>
                      <m:r>
                        <a:rPr lang="en-GB" sz="2000" b="1" i="1" dirty="0">
                          <a:latin typeface="Cambria Math"/>
                        </a:rPr>
                        <m:t>(</m:t>
                      </m:r>
                      <m:r>
                        <a:rPr lang="en-GB" sz="2000" b="1" i="1" dirty="0">
                          <a:latin typeface="Cambria Math"/>
                        </a:rPr>
                        <m:t>𝟐</m:t>
                      </m:r>
                      <m:r>
                        <a:rPr lang="en-GB" sz="2000" b="1" i="1" dirty="0">
                          <a:latin typeface="Cambria Math"/>
                        </a:rPr>
                        <m:t>)</m:t>
                      </m:r>
                    </m:oMath>
                  </a14:m>
                  <a:endParaRPr lang="en-GB" sz="2000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The minimum value of the function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𝒂</m:t>
                      </m:r>
                      <m:sSup>
                        <m:sSup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GB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𝒃𝒙</m:t>
                      </m:r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𝒄</m:t>
                      </m:r>
                    </m:oMath>
                  </a14:m>
                  <a:r>
                    <a:rPr lang="en-GB" dirty="0">
                      <a:latin typeface="Comic Sans MS" panose="030F0702030302020204" pitchFamily="66" charset="0"/>
                    </a:rPr>
                    <a:t> is </a:t>
                  </a:r>
                  <a14:m>
                    <m:oMath xmlns:m="http://schemas.openxmlformats.org/officeDocument/2006/math">
                      <m:r>
                        <a:rPr lang="en-GB" b="1" i="0" smtClean="0">
                          <a:latin typeface="Cambria Math"/>
                        </a:rPr>
                        <m:t>𝟏𝟓</m:t>
                      </m:r>
                    </m:oMath>
                  </a14:m>
                  <a:endParaRPr lang="en-GB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Given that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𝟑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−</m:t>
                          </m:r>
                          <m:r>
                            <a:rPr lang="en-GB" b="1" i="1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−</m:t>
                      </m:r>
                      <m:r>
                        <a:rPr lang="en-GB" b="1" i="1" smtClean="0">
                          <a:latin typeface="Cambria Math"/>
                        </a:rPr>
                        <m:t>𝟏𝟕</m:t>
                      </m:r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,</a:t>
                  </a:r>
                  <a:r>
                    <a:rPr lang="en-GB" dirty="0">
                      <a:latin typeface="Comic Sans MS" panose="030F0702030302020204" pitchFamily="66" charset="0"/>
                    </a:rPr>
                    <a:t>   </a:t>
                  </a:r>
                  <a:r>
                    <a:rPr lang="en-GB" sz="3600" b="1" dirty="0">
                      <a:latin typeface="Comic Sans MS" panose="030F0702030302020204" pitchFamily="66" charset="0"/>
                    </a:rPr>
                    <a:t>find </a:t>
                  </a:r>
                  <a14:m>
                    <m:oMath xmlns:m="http://schemas.openxmlformats.org/officeDocument/2006/math">
                      <m:r>
                        <a:rPr lang="en-GB" sz="3600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600" b="1" i="1">
                              <a:latin typeface="Cambria Math"/>
                            </a:rPr>
                            <m:t>𝟐</m:t>
                          </m:r>
                        </m:e>
                      </m:d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7" name="Rectangle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1299" r="-8831" b="-71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" name="Rectangle 1"/>
            <p:cNvSpPr/>
            <p:nvPr/>
          </p:nvSpPr>
          <p:spPr>
            <a:xfrm rot="16200000">
              <a:off x="3735323" y="6084516"/>
              <a:ext cx="92525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GB" dirty="0">
                  <a:latin typeface="Bradley Hand ITC" panose="03070402050302030203" pitchFamily="66" charset="0"/>
                </a:rPr>
                <a:t>SIC_37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760777" y="-135559"/>
            <a:ext cx="4286238" cy="7004423"/>
            <a:chOff x="127889" y="-146423"/>
            <a:chExt cx="4286238" cy="7004423"/>
          </a:xfrm>
        </p:grpSpPr>
        <p:pic>
          <p:nvPicPr>
            <p:cNvPr id="14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49554" y="-51896"/>
              <a:ext cx="3659099" cy="34700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/>
                <p:cNvSpPr/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en-GB" sz="2000" dirty="0">
                      <a:latin typeface="Comic Sans MS" panose="030F0702030302020204" pitchFamily="66" charset="0"/>
                    </a:rPr>
                    <a:t>Find</a:t>
                  </a:r>
                  <a:r>
                    <a:rPr lang="en-GB" sz="2000" b="1" dirty="0">
                      <a:latin typeface="Comic Sans MS" panose="030F0702030302020204" pitchFamily="66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GB" sz="2000" b="1" i="1" dirty="0">
                          <a:latin typeface="Cambria Math"/>
                        </a:rPr>
                        <m:t>𝒇</m:t>
                      </m:r>
                      <m:r>
                        <a:rPr lang="en-GB" sz="2000" b="1" i="1" dirty="0">
                          <a:latin typeface="Cambria Math"/>
                        </a:rPr>
                        <m:t>(</m:t>
                      </m:r>
                      <m:r>
                        <a:rPr lang="en-GB" sz="2000" b="1" i="1" dirty="0">
                          <a:latin typeface="Cambria Math"/>
                        </a:rPr>
                        <m:t>𝟐</m:t>
                      </m:r>
                      <m:r>
                        <a:rPr lang="en-GB" sz="2000" b="1" i="1" dirty="0">
                          <a:latin typeface="Cambria Math"/>
                        </a:rPr>
                        <m:t>)</m:t>
                      </m:r>
                    </m:oMath>
                  </a14:m>
                  <a:endParaRPr lang="en-GB" sz="2000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The maximum value of the function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𝒂</m:t>
                      </m:r>
                      <m:sSup>
                        <m:sSup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GB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𝒃𝒙</m:t>
                      </m:r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𝒄</m:t>
                      </m:r>
                    </m:oMath>
                  </a14:m>
                  <a:r>
                    <a:rPr lang="en-GB" dirty="0">
                      <a:latin typeface="Comic Sans MS" panose="030F0702030302020204" pitchFamily="66" charset="0"/>
                    </a:rPr>
                    <a:t> is </a:t>
                  </a:r>
                  <a14:m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𝟏𝟑</m:t>
                      </m:r>
                    </m:oMath>
                  </a14:m>
                  <a:endParaRPr lang="en-GB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Given that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𝟑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−</m:t>
                          </m:r>
                          <m:r>
                            <a:rPr lang="en-GB" b="1" i="1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−</m:t>
                      </m:r>
                      <m:r>
                        <a:rPr lang="en-GB" b="1" i="1" smtClean="0">
                          <a:latin typeface="Cambria Math"/>
                        </a:rPr>
                        <m:t>𝟏𝟏</m:t>
                      </m:r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, </a:t>
                  </a:r>
                  <a:r>
                    <a:rPr lang="en-GB" dirty="0">
                      <a:latin typeface="Comic Sans MS" panose="030F0702030302020204" pitchFamily="66" charset="0"/>
                    </a:rPr>
                    <a:t>  </a:t>
                  </a:r>
                  <a:r>
                    <a:rPr lang="en-GB" sz="3600" b="1" dirty="0">
                      <a:latin typeface="Comic Sans MS" panose="030F0702030302020204" pitchFamily="66" charset="0"/>
                    </a:rPr>
                    <a:t>find </a:t>
                  </a:r>
                  <a14:m>
                    <m:oMath xmlns:m="http://schemas.openxmlformats.org/officeDocument/2006/math">
                      <m:r>
                        <a:rPr lang="en-GB" sz="3600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600" b="1" i="1">
                              <a:latin typeface="Cambria Math"/>
                            </a:rPr>
                            <m:t>𝟐</m:t>
                          </m:r>
                        </m:e>
                      </m:d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15" name="Rectangle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299" r="-8831" b="-71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Rectangle 15"/>
            <p:cNvSpPr/>
            <p:nvPr/>
          </p:nvSpPr>
          <p:spPr>
            <a:xfrm rot="16200000">
              <a:off x="3735323" y="6084516"/>
              <a:ext cx="92525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GB" dirty="0">
                  <a:latin typeface="Bradley Hand ITC" panose="03070402050302030203" pitchFamily="66" charset="0"/>
                </a:rPr>
                <a:t>SIC_37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449566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69454" y="-91003"/>
            <a:ext cx="4300093" cy="6949003"/>
            <a:chOff x="127889" y="-91003"/>
            <a:chExt cx="4300093" cy="6949003"/>
          </a:xfrm>
        </p:grpSpPr>
        <p:pic>
          <p:nvPicPr>
            <p:cNvPr id="1029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63409" y="3524"/>
              <a:ext cx="3659099" cy="34700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/>
                <p:cNvSpPr/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en-GB" sz="2000" dirty="0">
                      <a:latin typeface="Comic Sans MS" panose="030F0702030302020204" pitchFamily="66" charset="0"/>
                    </a:rPr>
                    <a:t>Find</a:t>
                  </a:r>
                  <a:r>
                    <a:rPr lang="en-GB" sz="2000" b="1" dirty="0">
                      <a:latin typeface="Comic Sans MS" panose="030F0702030302020204" pitchFamily="66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GB" sz="2000" b="1" i="1" dirty="0">
                          <a:latin typeface="Cambria Math"/>
                        </a:rPr>
                        <m:t>𝒇</m:t>
                      </m:r>
                      <m:r>
                        <a:rPr lang="en-GB" sz="2000" b="1" i="1" dirty="0">
                          <a:latin typeface="Cambria Math"/>
                        </a:rPr>
                        <m:t>(</m:t>
                      </m:r>
                      <m:r>
                        <a:rPr lang="en-GB" sz="2000" b="1" i="1" dirty="0">
                          <a:latin typeface="Cambria Math"/>
                        </a:rPr>
                        <m:t>𝟐</m:t>
                      </m:r>
                      <m:r>
                        <a:rPr lang="en-GB" sz="2000" b="1" i="1" dirty="0">
                          <a:latin typeface="Cambria Math"/>
                        </a:rPr>
                        <m:t>)</m:t>
                      </m:r>
                    </m:oMath>
                  </a14:m>
                  <a:endParaRPr lang="en-GB" sz="2000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The maximum value of the function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𝒂</m:t>
                      </m:r>
                      <m:sSup>
                        <m:sSup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GB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𝒃𝒙</m:t>
                      </m:r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𝒄</m:t>
                      </m:r>
                    </m:oMath>
                  </a14:m>
                  <a:r>
                    <a:rPr lang="en-GB" dirty="0">
                      <a:latin typeface="Comic Sans MS" panose="030F0702030302020204" pitchFamily="66" charset="0"/>
                    </a:rPr>
                    <a:t> is </a:t>
                  </a:r>
                  <a14:m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𝟏𝟏</m:t>
                      </m:r>
                    </m:oMath>
                  </a14:m>
                  <a:endParaRPr lang="en-GB" b="1" i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Given that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𝟑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−</m:t>
                          </m:r>
                          <m:r>
                            <a:rPr lang="en-GB" b="1" i="1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−</m:t>
                      </m:r>
                      <m:r>
                        <a:rPr lang="en-GB" b="1" i="1" smtClean="0">
                          <a:latin typeface="Cambria Math"/>
                        </a:rPr>
                        <m:t>𝟓</m:t>
                      </m:r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, </a:t>
                  </a:r>
                  <a:r>
                    <a:rPr lang="en-GB" dirty="0">
                      <a:latin typeface="Comic Sans MS" panose="030F0702030302020204" pitchFamily="66" charset="0"/>
                    </a:rPr>
                    <a:t>   </a:t>
                  </a:r>
                  <a:r>
                    <a:rPr lang="en-GB" sz="3600" b="1" dirty="0">
                      <a:latin typeface="Comic Sans MS" panose="030F0702030302020204" pitchFamily="66" charset="0"/>
                    </a:rPr>
                    <a:t>find </a:t>
                  </a:r>
                  <a14:m>
                    <m:oMath xmlns:m="http://schemas.openxmlformats.org/officeDocument/2006/math">
                      <m:r>
                        <a:rPr lang="en-GB" sz="3600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600" b="1" i="1">
                              <a:latin typeface="Cambria Math"/>
                            </a:rPr>
                            <m:t>𝟐</m:t>
                          </m:r>
                        </m:e>
                      </m:d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7" name="Rectangle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1299" r="-8831" b="-71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" name="Rectangle 1"/>
            <p:cNvSpPr/>
            <p:nvPr/>
          </p:nvSpPr>
          <p:spPr>
            <a:xfrm rot="16200000">
              <a:off x="3735323" y="6084516"/>
              <a:ext cx="92525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GB" dirty="0">
                  <a:latin typeface="Bradley Hand ITC" panose="03070402050302030203" pitchFamily="66" charset="0"/>
                </a:rPr>
                <a:t>SIC_37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760777" y="-121704"/>
            <a:ext cx="4286238" cy="6990568"/>
            <a:chOff x="127889" y="-132568"/>
            <a:chExt cx="4286238" cy="6990568"/>
          </a:xfrm>
        </p:grpSpPr>
        <p:pic>
          <p:nvPicPr>
            <p:cNvPr id="14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49554" y="-38041"/>
              <a:ext cx="3659099" cy="34700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/>
                <p:cNvSpPr/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en-GB" sz="2000" dirty="0">
                      <a:latin typeface="Comic Sans MS" panose="030F0702030302020204" pitchFamily="66" charset="0"/>
                    </a:rPr>
                    <a:t>Find</a:t>
                  </a:r>
                  <a:r>
                    <a:rPr lang="en-GB" sz="2000" b="1" dirty="0">
                      <a:latin typeface="Comic Sans MS" panose="030F0702030302020204" pitchFamily="66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GB" sz="2000" b="1" i="1" dirty="0">
                          <a:latin typeface="Cambria Math"/>
                        </a:rPr>
                        <m:t>𝒇</m:t>
                      </m:r>
                      <m:r>
                        <a:rPr lang="en-GB" sz="2000" b="1" i="1" dirty="0">
                          <a:latin typeface="Cambria Math"/>
                        </a:rPr>
                        <m:t>(</m:t>
                      </m:r>
                      <m:r>
                        <a:rPr lang="en-GB" sz="2000" b="1" i="1" dirty="0">
                          <a:latin typeface="Cambria Math"/>
                        </a:rPr>
                        <m:t>𝟐</m:t>
                      </m:r>
                      <m:r>
                        <a:rPr lang="en-GB" sz="2000" b="1" i="1" dirty="0">
                          <a:latin typeface="Cambria Math"/>
                        </a:rPr>
                        <m:t>)</m:t>
                      </m:r>
                    </m:oMath>
                  </a14:m>
                  <a:endParaRPr lang="en-GB" sz="2000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The maximum value of the function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𝒂</m:t>
                      </m:r>
                      <m:sSup>
                        <m:sSup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GB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𝒃𝒙</m:t>
                      </m:r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𝒄</m:t>
                      </m:r>
                    </m:oMath>
                  </a14:m>
                  <a:r>
                    <a:rPr lang="en-GB" dirty="0">
                      <a:latin typeface="Comic Sans MS" panose="030F0702030302020204" pitchFamily="66" charset="0"/>
                    </a:rPr>
                    <a:t> is </a:t>
                  </a:r>
                  <a14:m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𝟗</m:t>
                      </m:r>
                    </m:oMath>
                  </a14:m>
                  <a:endParaRPr lang="en-GB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Given that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𝟑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−</m:t>
                          </m:r>
                          <m:r>
                            <a:rPr lang="en-GB" b="1" i="1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𝟏</m:t>
                      </m:r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,    </a:t>
                  </a:r>
                  <a:r>
                    <a:rPr lang="en-GB" dirty="0">
                      <a:latin typeface="Comic Sans MS" panose="030F0702030302020204" pitchFamily="66" charset="0"/>
                    </a:rPr>
                    <a:t>  </a:t>
                  </a:r>
                  <a:r>
                    <a:rPr lang="en-GB" sz="3600" b="1" dirty="0">
                      <a:latin typeface="Comic Sans MS" panose="030F0702030302020204" pitchFamily="66" charset="0"/>
                    </a:rPr>
                    <a:t>find </a:t>
                  </a:r>
                  <a14:m>
                    <m:oMath xmlns:m="http://schemas.openxmlformats.org/officeDocument/2006/math">
                      <m:r>
                        <a:rPr lang="en-GB" sz="3600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600" b="1" i="1">
                              <a:latin typeface="Cambria Math"/>
                            </a:rPr>
                            <m:t>𝟐</m:t>
                          </m:r>
                        </m:e>
                      </m:d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15" name="Rectangle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299" r="-8831" b="-71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Rectangle 15"/>
            <p:cNvSpPr/>
            <p:nvPr/>
          </p:nvSpPr>
          <p:spPr>
            <a:xfrm rot="16200000">
              <a:off x="3735323" y="6084516"/>
              <a:ext cx="92525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GB" dirty="0">
                  <a:latin typeface="Bradley Hand ITC" panose="03070402050302030203" pitchFamily="66" charset="0"/>
                </a:rPr>
                <a:t>SIC_37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99983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69454" y="-91003"/>
            <a:ext cx="4313948" cy="6949003"/>
            <a:chOff x="127889" y="-91003"/>
            <a:chExt cx="4313948" cy="6949003"/>
          </a:xfrm>
        </p:grpSpPr>
        <p:pic>
          <p:nvPicPr>
            <p:cNvPr id="1029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77264" y="3524"/>
              <a:ext cx="3659099" cy="34700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/>
                <p:cNvSpPr/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en-GB" sz="2000" dirty="0">
                      <a:latin typeface="Comic Sans MS" panose="030F0702030302020204" pitchFamily="66" charset="0"/>
                    </a:rPr>
                    <a:t>Find</a:t>
                  </a:r>
                  <a:r>
                    <a:rPr lang="en-GB" sz="2000" b="1" dirty="0">
                      <a:latin typeface="Comic Sans MS" panose="030F0702030302020204" pitchFamily="66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GB" sz="2000" b="1" i="1" dirty="0">
                          <a:latin typeface="Cambria Math"/>
                        </a:rPr>
                        <m:t>𝒇</m:t>
                      </m:r>
                      <m:r>
                        <a:rPr lang="en-GB" sz="2000" b="1" i="1" dirty="0">
                          <a:latin typeface="Cambria Math"/>
                        </a:rPr>
                        <m:t>(</m:t>
                      </m:r>
                      <m:r>
                        <a:rPr lang="en-GB" sz="2000" b="1" i="1" dirty="0">
                          <a:latin typeface="Cambria Math"/>
                        </a:rPr>
                        <m:t>𝟐</m:t>
                      </m:r>
                      <m:r>
                        <a:rPr lang="en-GB" sz="2000" b="1" i="1" dirty="0">
                          <a:latin typeface="Cambria Math"/>
                        </a:rPr>
                        <m:t>)</m:t>
                      </m:r>
                    </m:oMath>
                  </a14:m>
                  <a:endParaRPr lang="en-GB" sz="2000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The minimum value of the function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𝒂</m:t>
                      </m:r>
                      <m:sSup>
                        <m:sSup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GB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𝒃𝒙</m:t>
                      </m:r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𝒄</m:t>
                      </m:r>
                    </m:oMath>
                  </a14:m>
                  <a:r>
                    <a:rPr lang="en-GB" dirty="0">
                      <a:latin typeface="Comic Sans MS" panose="030F0702030302020204" pitchFamily="66" charset="0"/>
                    </a:rPr>
                    <a:t> is </a:t>
                  </a:r>
                  <a14:m>
                    <m:oMath xmlns:m="http://schemas.openxmlformats.org/officeDocument/2006/math">
                      <m:r>
                        <a:rPr lang="en-GB" b="1" i="0" smtClean="0">
                          <a:latin typeface="Cambria Math"/>
                        </a:rPr>
                        <m:t>𝟓</m:t>
                      </m:r>
                    </m:oMath>
                  </a14:m>
                  <a:endParaRPr lang="en-GB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Given that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𝟑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−</m:t>
                          </m:r>
                          <m:r>
                            <a:rPr lang="en-GB" b="1" i="1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𝟏𝟑</m:t>
                      </m:r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,</a:t>
                  </a:r>
                  <a:r>
                    <a:rPr lang="en-GB" dirty="0">
                      <a:latin typeface="Comic Sans MS" panose="030F0702030302020204" pitchFamily="66" charset="0"/>
                    </a:rPr>
                    <a:t>     </a:t>
                  </a:r>
                  <a:r>
                    <a:rPr lang="en-GB" sz="3600" b="1" dirty="0">
                      <a:latin typeface="Comic Sans MS" panose="030F0702030302020204" pitchFamily="66" charset="0"/>
                    </a:rPr>
                    <a:t>find </a:t>
                  </a:r>
                  <a14:m>
                    <m:oMath xmlns:m="http://schemas.openxmlformats.org/officeDocument/2006/math">
                      <m:r>
                        <a:rPr lang="en-GB" sz="3600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600" b="1" i="1">
                              <a:latin typeface="Cambria Math"/>
                            </a:rPr>
                            <m:t>𝟐</m:t>
                          </m:r>
                        </m:e>
                      </m:d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7" name="Rectangle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1299" r="-8831" b="-71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" name="Rectangle 1"/>
            <p:cNvSpPr/>
            <p:nvPr/>
          </p:nvSpPr>
          <p:spPr>
            <a:xfrm rot="16200000">
              <a:off x="3735323" y="6084516"/>
              <a:ext cx="92525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GB" dirty="0">
                  <a:latin typeface="Bradley Hand ITC" panose="03070402050302030203" pitchFamily="66" charset="0"/>
                </a:rPr>
                <a:t>SIC_37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760777" y="-163269"/>
            <a:ext cx="4286238" cy="7032133"/>
            <a:chOff x="127889" y="-174133"/>
            <a:chExt cx="4286238" cy="7032133"/>
          </a:xfrm>
        </p:grpSpPr>
        <p:pic>
          <p:nvPicPr>
            <p:cNvPr id="14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49554" y="-79606"/>
              <a:ext cx="3659099" cy="34700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/>
                <p:cNvSpPr/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en-GB" sz="2000" dirty="0">
                      <a:latin typeface="Comic Sans MS" panose="030F0702030302020204" pitchFamily="66" charset="0"/>
                    </a:rPr>
                    <a:t>Find</a:t>
                  </a:r>
                  <a:r>
                    <a:rPr lang="en-GB" sz="2000" b="1" dirty="0">
                      <a:latin typeface="Comic Sans MS" panose="030F0702030302020204" pitchFamily="66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GB" sz="2000" b="1" i="1" dirty="0">
                          <a:latin typeface="Cambria Math"/>
                        </a:rPr>
                        <m:t>𝒇</m:t>
                      </m:r>
                      <m:r>
                        <a:rPr lang="en-GB" sz="2000" b="1" i="1" dirty="0">
                          <a:latin typeface="Cambria Math"/>
                        </a:rPr>
                        <m:t>(</m:t>
                      </m:r>
                      <m:r>
                        <a:rPr lang="en-GB" sz="2000" b="1" i="1" dirty="0">
                          <a:latin typeface="Cambria Math"/>
                        </a:rPr>
                        <m:t>𝟐</m:t>
                      </m:r>
                      <m:r>
                        <a:rPr lang="en-GB" sz="2000" b="1" i="1" dirty="0">
                          <a:latin typeface="Cambria Math"/>
                        </a:rPr>
                        <m:t>)</m:t>
                      </m:r>
                    </m:oMath>
                  </a14:m>
                  <a:endParaRPr lang="en-GB" sz="2000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The minimum value of the function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𝒂</m:t>
                      </m:r>
                      <m:sSup>
                        <m:sSup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GB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𝒃𝒙</m:t>
                      </m:r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𝒄</m:t>
                      </m:r>
                    </m:oMath>
                  </a14:m>
                  <a:r>
                    <a:rPr lang="en-GB" dirty="0">
                      <a:latin typeface="Comic Sans MS" panose="030F0702030302020204" pitchFamily="66" charset="0"/>
                    </a:rPr>
                    <a:t> is </a:t>
                  </a:r>
                  <a14:m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𝟑</m:t>
                      </m:r>
                    </m:oMath>
                  </a14:m>
                  <a:endParaRPr lang="en-GB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Given that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𝟑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−</m:t>
                          </m:r>
                          <m:r>
                            <a:rPr lang="en-GB" b="1" i="1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𝟏𝟗</m:t>
                      </m:r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,   </a:t>
                  </a:r>
                  <a:r>
                    <a:rPr lang="en-GB" dirty="0">
                      <a:latin typeface="Comic Sans MS" panose="030F0702030302020204" pitchFamily="66" charset="0"/>
                    </a:rPr>
                    <a:t>  </a:t>
                  </a:r>
                  <a:r>
                    <a:rPr lang="en-GB" sz="3600" b="1" dirty="0">
                      <a:latin typeface="Comic Sans MS" panose="030F0702030302020204" pitchFamily="66" charset="0"/>
                    </a:rPr>
                    <a:t>find </a:t>
                  </a:r>
                  <a14:m>
                    <m:oMath xmlns:m="http://schemas.openxmlformats.org/officeDocument/2006/math">
                      <m:r>
                        <a:rPr lang="en-GB" sz="3600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600" b="1" i="1">
                              <a:latin typeface="Cambria Math"/>
                            </a:rPr>
                            <m:t>𝟐</m:t>
                          </m:r>
                        </m:e>
                      </m:d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15" name="Rectangle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299" r="-8831" b="-71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Rectangle 15"/>
            <p:cNvSpPr/>
            <p:nvPr/>
          </p:nvSpPr>
          <p:spPr>
            <a:xfrm rot="16200000">
              <a:off x="3735323" y="6084516"/>
              <a:ext cx="92525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GB" dirty="0">
                  <a:latin typeface="Bradley Hand ITC" panose="03070402050302030203" pitchFamily="66" charset="0"/>
                </a:rPr>
                <a:t>SIC_37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987233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ohn\AppData\Local\Microsoft\Windows\INetCache\IE\TB4UT2H2\sarxos-Magnifying-Glass[1].png">
            <a:extLst>
              <a:ext uri="{FF2B5EF4-FFF2-40B4-BE49-F238E27FC236}">
                <a16:creationId xmlns:a16="http://schemas.microsoft.com/office/drawing/2014/main" id="{81746848-3569-413F-852C-943778427F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461565" y="34456"/>
            <a:ext cx="3659099" cy="3470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169454" y="-38805"/>
            <a:ext cx="4300093" cy="6896805"/>
            <a:chOff x="127889" y="-38805"/>
            <a:chExt cx="4300093" cy="6896805"/>
          </a:xfrm>
        </p:grpSpPr>
        <p:pic>
          <p:nvPicPr>
            <p:cNvPr id="1029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63409" y="55722"/>
              <a:ext cx="3659099" cy="34700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/>
                <p:cNvSpPr/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en-GB" sz="2000" dirty="0">
                      <a:latin typeface="Comic Sans MS" panose="030F0702030302020204" pitchFamily="66" charset="0"/>
                    </a:rPr>
                    <a:t>Find</a:t>
                  </a:r>
                  <a:r>
                    <a:rPr lang="en-GB" sz="2000" b="1" dirty="0">
                      <a:latin typeface="Comic Sans MS" panose="030F0702030302020204" pitchFamily="66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GB" sz="2000" b="1" i="1" dirty="0">
                          <a:latin typeface="Cambria Math"/>
                        </a:rPr>
                        <m:t>𝒇</m:t>
                      </m:r>
                      <m:r>
                        <a:rPr lang="en-GB" sz="2000" b="1" i="1" dirty="0">
                          <a:latin typeface="Cambria Math"/>
                        </a:rPr>
                        <m:t>(</m:t>
                      </m:r>
                      <m:r>
                        <a:rPr lang="en-GB" sz="2000" b="1" i="1" dirty="0">
                          <a:latin typeface="Cambria Math"/>
                        </a:rPr>
                        <m:t>𝟐</m:t>
                      </m:r>
                      <m:r>
                        <a:rPr lang="en-GB" sz="2000" b="1" i="1" dirty="0">
                          <a:latin typeface="Cambria Math"/>
                        </a:rPr>
                        <m:t>)</m:t>
                      </m:r>
                    </m:oMath>
                  </a14:m>
                  <a:endParaRPr lang="en-GB" sz="2000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The minimum value of the function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𝒂</m:t>
                      </m:r>
                      <m:sSup>
                        <m:sSup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GB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𝒃𝒙</m:t>
                      </m:r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𝒄</m:t>
                      </m:r>
                    </m:oMath>
                  </a14:m>
                  <a:r>
                    <a:rPr lang="en-GB" dirty="0">
                      <a:latin typeface="Comic Sans MS" panose="030F0702030302020204" pitchFamily="66" charset="0"/>
                    </a:rPr>
                    <a:t> is </a:t>
                  </a:r>
                  <a14:m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𝟏</m:t>
                      </m:r>
                    </m:oMath>
                  </a14:m>
                  <a:endParaRPr lang="en-GB" b="1" i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Given that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𝟑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−</m:t>
                          </m:r>
                          <m:r>
                            <a:rPr lang="en-GB" b="1" i="1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𝟐𝟓</m:t>
                      </m:r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, </a:t>
                  </a:r>
                  <a:r>
                    <a:rPr lang="en-GB" dirty="0">
                      <a:latin typeface="Comic Sans MS" panose="030F0702030302020204" pitchFamily="66" charset="0"/>
                    </a:rPr>
                    <a:t>   </a:t>
                  </a:r>
                  <a:r>
                    <a:rPr lang="en-GB" sz="3600" b="1" dirty="0">
                      <a:latin typeface="Comic Sans MS" panose="030F0702030302020204" pitchFamily="66" charset="0"/>
                    </a:rPr>
                    <a:t>find </a:t>
                  </a:r>
                  <a14:m>
                    <m:oMath xmlns:m="http://schemas.openxmlformats.org/officeDocument/2006/math">
                      <m:r>
                        <a:rPr lang="en-GB" sz="3600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600" b="1" i="1">
                              <a:latin typeface="Cambria Math"/>
                            </a:rPr>
                            <m:t>𝟐</m:t>
                          </m:r>
                        </m:e>
                      </m:d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7" name="Rectangle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1299" r="-8831" b="-71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" name="Rectangle 1"/>
            <p:cNvSpPr/>
            <p:nvPr/>
          </p:nvSpPr>
          <p:spPr>
            <a:xfrm rot="16200000">
              <a:off x="3735323" y="6084516"/>
              <a:ext cx="92525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GB" dirty="0">
                  <a:latin typeface="Bradley Hand ITC" panose="03070402050302030203" pitchFamily="66" charset="0"/>
                </a:rPr>
                <a:t>SIC_37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760777" y="10861"/>
            <a:ext cx="4254727" cy="6858003"/>
            <a:chOff x="127889" y="-3"/>
            <a:chExt cx="4254727" cy="68580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/>
                <p:cNvSpPr/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en-GB" sz="2000" dirty="0">
                      <a:latin typeface="Comic Sans MS" panose="030F0702030302020204" pitchFamily="66" charset="0"/>
                    </a:rPr>
                    <a:t>Find</a:t>
                  </a:r>
                  <a:r>
                    <a:rPr lang="en-GB" sz="2000" b="1" dirty="0">
                      <a:latin typeface="Comic Sans MS" panose="030F0702030302020204" pitchFamily="66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GB" sz="2000" b="1" i="1" dirty="0">
                          <a:latin typeface="Cambria Math"/>
                        </a:rPr>
                        <m:t>𝒇</m:t>
                      </m:r>
                      <m:r>
                        <a:rPr lang="en-GB" sz="2000" b="1" i="1" dirty="0">
                          <a:latin typeface="Cambria Math"/>
                        </a:rPr>
                        <m:t>(</m:t>
                      </m:r>
                      <m:r>
                        <a:rPr lang="en-GB" sz="2000" b="1" i="1" dirty="0">
                          <a:latin typeface="Cambria Math"/>
                        </a:rPr>
                        <m:t>𝟐</m:t>
                      </m:r>
                      <m:r>
                        <a:rPr lang="en-GB" sz="2000" b="1" i="1" dirty="0">
                          <a:latin typeface="Cambria Math"/>
                        </a:rPr>
                        <m:t>)</m:t>
                      </m:r>
                    </m:oMath>
                  </a14:m>
                  <a:endParaRPr lang="en-GB" sz="2000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The minimum value of the function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𝒂</m:t>
                      </m:r>
                      <m:sSup>
                        <m:sSup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GB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𝒃𝒙</m:t>
                      </m:r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𝒄</m:t>
                      </m:r>
                    </m:oMath>
                  </a14:m>
                  <a:r>
                    <a:rPr lang="en-GB" dirty="0">
                      <a:latin typeface="Comic Sans MS" panose="030F0702030302020204" pitchFamily="66" charset="0"/>
                    </a:rPr>
                    <a:t> is </a:t>
                  </a:r>
                  <a14:m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−</m:t>
                      </m:r>
                      <m:r>
                        <a:rPr lang="en-GB" b="1" i="1" smtClean="0">
                          <a:latin typeface="Cambria Math"/>
                        </a:rPr>
                        <m:t>𝟏</m:t>
                      </m:r>
                    </m:oMath>
                  </a14:m>
                  <a:endParaRPr lang="en-GB" b="1" i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Given that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𝟑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−</m:t>
                          </m:r>
                          <m:r>
                            <a:rPr lang="en-GB" b="1" i="1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𝟑𝟏</m:t>
                      </m:r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,  </a:t>
                  </a:r>
                  <a:r>
                    <a:rPr lang="en-GB" dirty="0">
                      <a:latin typeface="Comic Sans MS" panose="030F0702030302020204" pitchFamily="66" charset="0"/>
                    </a:rPr>
                    <a:t>  </a:t>
                  </a:r>
                  <a:r>
                    <a:rPr lang="en-GB" sz="3600" b="1" dirty="0">
                      <a:latin typeface="Comic Sans MS" panose="030F0702030302020204" pitchFamily="66" charset="0"/>
                    </a:rPr>
                    <a:t>find </a:t>
                  </a:r>
                  <a14:m>
                    <m:oMath xmlns:m="http://schemas.openxmlformats.org/officeDocument/2006/math">
                      <m:r>
                        <a:rPr lang="en-GB" sz="3600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600" b="1" i="1">
                              <a:latin typeface="Cambria Math"/>
                            </a:rPr>
                            <m:t>𝟐</m:t>
                          </m:r>
                        </m:e>
                      </m:d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15" name="Rectangle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299" r="-8831" b="-71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Rectangle 15"/>
            <p:cNvSpPr/>
            <p:nvPr/>
          </p:nvSpPr>
          <p:spPr>
            <a:xfrm rot="16200000">
              <a:off x="3735323" y="6084516"/>
              <a:ext cx="92525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GB" dirty="0">
                  <a:latin typeface="Bradley Hand ITC" panose="03070402050302030203" pitchFamily="66" charset="0"/>
                </a:rPr>
                <a:t>SIC_37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35011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1C827DF-D8E7-47EF-9C27-6CB1E9049B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24525"/>
            <a:ext cx="5701474" cy="348233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DBD03E7-6970-4049-971E-3DCA2A9CBC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6667" y="0"/>
            <a:ext cx="5667333" cy="348233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520B999-5444-4E5D-A623-332D43381C9A}"/>
              </a:ext>
            </a:extLst>
          </p:cNvPr>
          <p:cNvSpPr txBox="1"/>
          <p:nvPr/>
        </p:nvSpPr>
        <p:spPr>
          <a:xfrm>
            <a:off x="170108" y="2230455"/>
            <a:ext cx="8201284" cy="11390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solidFill>
                  <a:schemeClr val="tx2"/>
                </a:solidFill>
                <a:latin typeface="Comic Sans MS" panose="030F0702030302020204" pitchFamily="66" charset="0"/>
              </a:rPr>
              <a:t>You will have one of these scenarios.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chemeClr val="tx2"/>
                </a:solidFill>
                <a:latin typeface="Comic Sans MS" panose="030F0702030302020204" pitchFamily="66" charset="0"/>
              </a:rPr>
              <a:t>Start sketching and recall the properties of quadratics.</a:t>
            </a:r>
          </a:p>
        </p:txBody>
      </p:sp>
    </p:spTree>
    <p:extLst>
      <p:ext uri="{BB962C8B-B14F-4D97-AF65-F5344CB8AC3E}">
        <p14:creationId xmlns:p14="http://schemas.microsoft.com/office/powerpoint/2010/main" val="2059710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14300" y="15550"/>
                <a:ext cx="4352545" cy="20844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GB" sz="2400" dirty="0">
                    <a:latin typeface="Comic Sans MS" panose="030F0702030302020204" pitchFamily="66" charset="0"/>
                  </a:rPr>
                  <a:t>Find</a:t>
                </a:r>
                <a:r>
                  <a:rPr lang="en-GB" sz="2400" b="1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1" dirty="0">
                        <a:latin typeface="Cambria Math"/>
                      </a:rPr>
                      <m:t>𝒇</m:t>
                    </m:r>
                    <m:r>
                      <a:rPr lang="en-GB" sz="2400" b="1" i="1" dirty="0">
                        <a:latin typeface="Cambria Math"/>
                      </a:rPr>
                      <m:t>(</m:t>
                    </m:r>
                    <m:r>
                      <a:rPr lang="en-GB" sz="2400" b="1" i="1" dirty="0">
                        <a:latin typeface="Cambria Math"/>
                      </a:rPr>
                      <m:t>𝟐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>
                  <a:latin typeface="Comic Sans MS" panose="030F0702030302020204" pitchFamily="66" charset="0"/>
                </a:endParaRPr>
              </a:p>
              <a:p>
                <a:pPr algn="ctr"/>
                <a:endParaRPr lang="en-GB" sz="2000" dirty="0"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dirty="0">
                    <a:latin typeface="Comic Sans MS" panose="030F0702030302020204" pitchFamily="66" charset="0"/>
                  </a:rPr>
                  <a:t>The maximum value of the function</a:t>
                </a:r>
              </a:p>
              <a:p>
                <a:pPr algn="ctr">
                  <a:spcBef>
                    <a:spcPts val="600"/>
                  </a:spcBef>
                </a:pPr>
                <a:r>
                  <a:rPr lang="en-GB" sz="20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000" b="1" i="1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1" i="1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GB" sz="2000" b="1" i="1">
                        <a:latin typeface="Cambria Math"/>
                      </a:rPr>
                      <m:t>=</m:t>
                    </m:r>
                    <m:r>
                      <a:rPr lang="en-GB" sz="2000" b="1" i="1">
                        <a:latin typeface="Cambria Math"/>
                      </a:rPr>
                      <m:t>𝒂</m:t>
                    </m:r>
                    <m:sSup>
                      <m:sSup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1" i="1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GB" sz="2000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sz="2000" b="1" i="1">
                        <a:latin typeface="Cambria Math"/>
                      </a:rPr>
                      <m:t>+</m:t>
                    </m:r>
                    <m:r>
                      <a:rPr lang="en-GB" sz="2000" b="1" i="1">
                        <a:latin typeface="Cambria Math"/>
                      </a:rPr>
                      <m:t>𝒃𝒙</m:t>
                    </m:r>
                    <m:r>
                      <a:rPr lang="en-GB" sz="2000" b="1" i="1">
                        <a:latin typeface="Cambria Math"/>
                      </a:rPr>
                      <m:t>+</m:t>
                    </m:r>
                    <m:r>
                      <a:rPr lang="en-GB" sz="2000" b="1" i="1">
                        <a:latin typeface="Cambria Math"/>
                      </a:rPr>
                      <m:t>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is </a:t>
                </a:r>
                <a14:m>
                  <m:oMath xmlns:m="http://schemas.openxmlformats.org/officeDocument/2006/math">
                    <m:r>
                      <a:rPr lang="en-GB" sz="2000" b="1" i="0" smtClean="0">
                        <a:latin typeface="Cambria Math"/>
                      </a:rPr>
                      <m:t>𝟏𝟎</m:t>
                    </m:r>
                  </m:oMath>
                </a14:m>
                <a:endParaRPr lang="en-GB" sz="2000" b="1" dirty="0">
                  <a:latin typeface="Comic Sans MS" panose="030F0702030302020204" pitchFamily="66" charset="0"/>
                </a:endParaRPr>
              </a:p>
              <a:p>
                <a:pPr algn="ctr"/>
                <a:endParaRPr lang="en-GB" sz="2000" dirty="0"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dirty="0">
                    <a:latin typeface="Comic Sans MS" panose="030F0702030302020204" pitchFamily="66" charset="0"/>
                  </a:rPr>
                  <a:t>Given that  </a:t>
                </a:r>
                <a14:m>
                  <m:oMath xmlns:m="http://schemas.openxmlformats.org/officeDocument/2006/math">
                    <m:r>
                      <a:rPr lang="en-GB" sz="2000" b="1" i="1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1" i="1">
                            <a:latin typeface="Cambria Math"/>
                          </a:rPr>
                          <m:t>𝟑</m:t>
                        </m:r>
                      </m:e>
                    </m:d>
                    <m:r>
                      <a:rPr lang="en-GB" sz="2000" b="1" i="1">
                        <a:latin typeface="Cambria Math"/>
                      </a:rPr>
                      <m:t>=</m:t>
                    </m:r>
                    <m:r>
                      <a:rPr lang="en-GB" sz="2000" b="1" i="1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1" i="1">
                            <a:latin typeface="Cambria Math"/>
                          </a:rPr>
                          <m:t>−</m:t>
                        </m:r>
                        <m:r>
                          <a:rPr lang="en-GB" sz="2000" b="1" i="1"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en-GB" sz="2000" b="1" i="1">
                        <a:latin typeface="Cambria Math"/>
                      </a:rPr>
                      <m:t>=</m:t>
                    </m:r>
                    <m:r>
                      <a:rPr lang="en-GB" sz="2000" b="1" i="1" smtClean="0">
                        <a:latin typeface="Cambria Math"/>
                      </a:rPr>
                      <m:t>𝟐</m:t>
                    </m:r>
                  </m:oMath>
                </a14:m>
                <a:r>
                  <a:rPr lang="en-GB" sz="2000" b="1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" y="15550"/>
                <a:ext cx="4352545" cy="2084481"/>
              </a:xfrm>
              <a:prstGeom prst="rect">
                <a:avLst/>
              </a:prstGeom>
              <a:blipFill>
                <a:blip r:embed="rId2"/>
                <a:stretch>
                  <a:fillRect l="-1541" t="-2346" r="-1401" b="-43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4686300" y="15550"/>
                <a:ext cx="4352545" cy="20844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GB" sz="2400" dirty="0">
                    <a:latin typeface="Comic Sans MS" panose="030F0702030302020204" pitchFamily="66" charset="0"/>
                  </a:rPr>
                  <a:t>Find</a:t>
                </a:r>
                <a:r>
                  <a:rPr lang="en-GB" sz="2400" b="1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1" dirty="0">
                        <a:latin typeface="Cambria Math"/>
                      </a:rPr>
                      <m:t>𝒇</m:t>
                    </m:r>
                    <m:r>
                      <a:rPr lang="en-GB" sz="2400" b="1" i="1" dirty="0">
                        <a:latin typeface="Cambria Math"/>
                      </a:rPr>
                      <m:t>(</m:t>
                    </m:r>
                    <m:r>
                      <a:rPr lang="en-GB" sz="2400" b="1" i="1" dirty="0">
                        <a:latin typeface="Cambria Math"/>
                      </a:rPr>
                      <m:t>𝟐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>
                  <a:latin typeface="Comic Sans MS" panose="030F0702030302020204" pitchFamily="66" charset="0"/>
                </a:endParaRPr>
              </a:p>
              <a:p>
                <a:pPr algn="ctr"/>
                <a:endParaRPr lang="en-GB" sz="2000" dirty="0"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dirty="0">
                    <a:latin typeface="Comic Sans MS" panose="030F0702030302020204" pitchFamily="66" charset="0"/>
                  </a:rPr>
                  <a:t>The minimum value of the function</a:t>
                </a:r>
              </a:p>
              <a:p>
                <a:pPr algn="ctr">
                  <a:spcBef>
                    <a:spcPts val="600"/>
                  </a:spcBef>
                </a:pPr>
                <a:r>
                  <a:rPr lang="en-GB" sz="2000" b="1" dirty="0"/>
                  <a:t> </a:t>
                </a:r>
                <a14:m>
                  <m:oMath xmlns:m="http://schemas.openxmlformats.org/officeDocument/2006/math">
                    <m:r>
                      <a:rPr lang="en-GB" sz="2000" b="1" i="1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1" i="1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GB" sz="2000" b="1" i="1">
                        <a:latin typeface="Cambria Math"/>
                      </a:rPr>
                      <m:t>=</m:t>
                    </m:r>
                    <m:r>
                      <a:rPr lang="en-GB" sz="2000" b="1" i="1">
                        <a:latin typeface="Cambria Math"/>
                      </a:rPr>
                      <m:t>𝒂</m:t>
                    </m:r>
                    <m:sSup>
                      <m:sSup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1" i="1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GB" sz="2000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sz="2000" b="1" i="1">
                        <a:latin typeface="Cambria Math"/>
                      </a:rPr>
                      <m:t>+</m:t>
                    </m:r>
                    <m:r>
                      <a:rPr lang="en-GB" sz="2000" b="1" i="1">
                        <a:latin typeface="Cambria Math"/>
                      </a:rPr>
                      <m:t>𝒃𝒙</m:t>
                    </m:r>
                    <m:r>
                      <a:rPr lang="en-GB" sz="2000" b="1" i="1">
                        <a:latin typeface="Cambria Math"/>
                      </a:rPr>
                      <m:t>+</m:t>
                    </m:r>
                    <m:r>
                      <a:rPr lang="en-GB" sz="2000" b="1" i="1">
                        <a:latin typeface="Cambria Math"/>
                      </a:rPr>
                      <m:t>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is </a:t>
                </a:r>
                <a14:m>
                  <m:oMath xmlns:m="http://schemas.openxmlformats.org/officeDocument/2006/math">
                    <m:r>
                      <a:rPr lang="en-GB" sz="2000" b="1" i="1" smtClean="0">
                        <a:latin typeface="Cambria Math"/>
                      </a:rPr>
                      <m:t>𝟒</m:t>
                    </m:r>
                  </m:oMath>
                </a14:m>
                <a:endParaRPr lang="en-GB" sz="2000" b="1" dirty="0">
                  <a:latin typeface="Comic Sans MS" panose="030F0702030302020204" pitchFamily="66" charset="0"/>
                </a:endParaRPr>
              </a:p>
              <a:p>
                <a:pPr algn="ctr"/>
                <a:endParaRPr lang="en-GB" sz="2000" dirty="0"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dirty="0">
                    <a:latin typeface="Comic Sans MS" panose="030F0702030302020204" pitchFamily="66" charset="0"/>
                  </a:rPr>
                  <a:t>Given that  </a:t>
                </a:r>
                <a14:m>
                  <m:oMath xmlns:m="http://schemas.openxmlformats.org/officeDocument/2006/math">
                    <m:r>
                      <a:rPr lang="en-GB" sz="2000" b="1" i="1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1" i="1">
                            <a:latin typeface="Cambria Math"/>
                          </a:rPr>
                          <m:t>𝟑</m:t>
                        </m:r>
                      </m:e>
                    </m:d>
                    <m:r>
                      <a:rPr lang="en-GB" sz="2000" b="1" i="1">
                        <a:latin typeface="Cambria Math"/>
                      </a:rPr>
                      <m:t>=</m:t>
                    </m:r>
                    <m:r>
                      <a:rPr lang="en-GB" sz="2000" b="1" i="1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1" i="1">
                            <a:latin typeface="Cambria Math"/>
                          </a:rPr>
                          <m:t>−</m:t>
                        </m:r>
                        <m:r>
                          <a:rPr lang="en-GB" sz="2000" b="1" i="1"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en-GB" sz="2000" b="1" i="1">
                        <a:latin typeface="Cambria Math"/>
                      </a:rPr>
                      <m:t>=</m:t>
                    </m:r>
                    <m:r>
                      <a:rPr lang="en-GB" sz="2000" b="1" i="1" smtClean="0">
                        <a:latin typeface="Cambria Math"/>
                      </a:rPr>
                      <m:t>𝟐𝟎</m:t>
                    </m:r>
                  </m:oMath>
                </a14:m>
                <a:r>
                  <a:rPr lang="en-GB" sz="2000" b="1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6300" y="15550"/>
                <a:ext cx="4352545" cy="2084481"/>
              </a:xfrm>
              <a:prstGeom prst="rect">
                <a:avLst/>
              </a:prstGeom>
              <a:blipFill>
                <a:blip r:embed="rId3"/>
                <a:stretch>
                  <a:fillRect l="-700" t="-2346" r="-560" b="-43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8C191D5-DDAF-4CFD-BD4F-B0B661A81ABF}"/>
              </a:ext>
            </a:extLst>
          </p:cNvPr>
          <p:cNvCxnSpPr/>
          <p:nvPr/>
        </p:nvCxnSpPr>
        <p:spPr>
          <a:xfrm>
            <a:off x="4572000" y="15550"/>
            <a:ext cx="0" cy="68269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C5DB955-0ED6-4A95-8030-F47FA0DB51CB}"/>
              </a:ext>
            </a:extLst>
          </p:cNvPr>
          <p:cNvGrpSpPr/>
          <p:nvPr/>
        </p:nvGrpSpPr>
        <p:grpSpPr>
          <a:xfrm>
            <a:off x="586607" y="4851400"/>
            <a:ext cx="538930" cy="1461531"/>
            <a:chOff x="586607" y="4851400"/>
            <a:chExt cx="538930" cy="1461531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AB15739-3E11-4120-BCCA-1A61AD514337}"/>
                </a:ext>
              </a:extLst>
            </p:cNvPr>
            <p:cNvCxnSpPr/>
            <p:nvPr/>
          </p:nvCxnSpPr>
          <p:spPr>
            <a:xfrm>
              <a:off x="852822" y="4851400"/>
              <a:ext cx="0" cy="101600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F2C7A742-0224-43B3-981A-14B1346FFB31}"/>
                    </a:ext>
                  </a:extLst>
                </p:cNvPr>
                <p:cNvSpPr txBox="1"/>
                <p:nvPr/>
              </p:nvSpPr>
              <p:spPr>
                <a:xfrm>
                  <a:off x="586607" y="5943599"/>
                  <a:ext cx="53893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F2C7A742-0224-43B3-981A-14B1346FFB3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6607" y="5943599"/>
                  <a:ext cx="538930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F18D235A-7872-4FEC-9FFF-2F01EF8FF4C5}"/>
              </a:ext>
            </a:extLst>
          </p:cNvPr>
          <p:cNvGrpSpPr/>
          <p:nvPr/>
        </p:nvGrpSpPr>
        <p:grpSpPr>
          <a:xfrm>
            <a:off x="3241777" y="4838700"/>
            <a:ext cx="365806" cy="1474231"/>
            <a:chOff x="3241777" y="4838700"/>
            <a:chExt cx="365806" cy="1474231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ACAF6DBE-CE55-4B07-BB28-207DBE217CE8}"/>
                </a:ext>
              </a:extLst>
            </p:cNvPr>
            <p:cNvCxnSpPr/>
            <p:nvPr/>
          </p:nvCxnSpPr>
          <p:spPr>
            <a:xfrm>
              <a:off x="3423213" y="4838700"/>
              <a:ext cx="0" cy="101600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BDEBBCCC-6EFF-4A69-84D2-4F575051D37B}"/>
                    </a:ext>
                  </a:extLst>
                </p:cNvPr>
                <p:cNvSpPr txBox="1"/>
                <p:nvPr/>
              </p:nvSpPr>
              <p:spPr>
                <a:xfrm>
                  <a:off x="3241777" y="5943599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BDEBBCCC-6EFF-4A69-84D2-4F575051D37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41777" y="5943599"/>
                  <a:ext cx="365806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38A2B574-2D39-463E-9375-B4B8BD199F45}"/>
              </a:ext>
            </a:extLst>
          </p:cNvPr>
          <p:cNvGrpSpPr/>
          <p:nvPr/>
        </p:nvGrpSpPr>
        <p:grpSpPr>
          <a:xfrm>
            <a:off x="1121907" y="4666734"/>
            <a:ext cx="365806" cy="369332"/>
            <a:chOff x="1121907" y="4666734"/>
            <a:chExt cx="365806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426471B2-D52B-4D48-B6E6-C61DE327C33F}"/>
                    </a:ext>
                  </a:extLst>
                </p:cNvPr>
                <p:cNvSpPr txBox="1"/>
                <p:nvPr/>
              </p:nvSpPr>
              <p:spPr>
                <a:xfrm>
                  <a:off x="1121907" y="4666734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426471B2-D52B-4D48-B6E6-C61DE327C33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21907" y="4666734"/>
                  <a:ext cx="365806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D23010A0-7942-4EFA-A285-5BEF0B61F18A}"/>
                </a:ext>
              </a:extLst>
            </p:cNvPr>
            <p:cNvCxnSpPr/>
            <p:nvPr/>
          </p:nvCxnSpPr>
          <p:spPr>
            <a:xfrm>
              <a:off x="1375566" y="4862448"/>
              <a:ext cx="7404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F53AFBDD-74A4-4E1F-8A21-243C4766AC48}"/>
              </a:ext>
            </a:extLst>
          </p:cNvPr>
          <p:cNvGrpSpPr/>
          <p:nvPr/>
        </p:nvGrpSpPr>
        <p:grpSpPr>
          <a:xfrm>
            <a:off x="922357" y="2486845"/>
            <a:ext cx="527254" cy="369332"/>
            <a:chOff x="922357" y="2486845"/>
            <a:chExt cx="527254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8CE31ADF-AD10-418F-8335-B869053F7DED}"/>
                    </a:ext>
                  </a:extLst>
                </p:cNvPr>
                <p:cNvSpPr txBox="1"/>
                <p:nvPr/>
              </p:nvSpPr>
              <p:spPr>
                <a:xfrm>
                  <a:off x="922357" y="2486845"/>
                  <a:ext cx="49404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8CE31ADF-AD10-418F-8335-B869053F7DE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2357" y="2486845"/>
                  <a:ext cx="494046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DD1EB491-86B9-43EF-966E-2D74C8067882}"/>
                </a:ext>
              </a:extLst>
            </p:cNvPr>
            <p:cNvCxnSpPr/>
            <p:nvPr/>
          </p:nvCxnSpPr>
          <p:spPr>
            <a:xfrm>
              <a:off x="1375566" y="2682559"/>
              <a:ext cx="7404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61D5844-2341-4716-9F2F-D0610858ED26}"/>
              </a:ext>
            </a:extLst>
          </p:cNvPr>
          <p:cNvCxnSpPr>
            <a:cxnSpLocks/>
          </p:cNvCxnSpPr>
          <p:nvPr/>
        </p:nvCxnSpPr>
        <p:spPr>
          <a:xfrm>
            <a:off x="2085372" y="2201631"/>
            <a:ext cx="0" cy="3653069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0C4B5A9-ABBB-426B-9688-EFC1736A4C72}"/>
                  </a:ext>
                </a:extLst>
              </p:cNvPr>
              <p:cNvSpPr txBox="1"/>
              <p:nvPr/>
            </p:nvSpPr>
            <p:spPr>
              <a:xfrm>
                <a:off x="1900403" y="5943599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0C4B5A9-ABBB-426B-9688-EFC1736A4C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0403" y="5943599"/>
                <a:ext cx="365806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1" name="Group 70">
            <a:extLst>
              <a:ext uri="{FF2B5EF4-FFF2-40B4-BE49-F238E27FC236}">
                <a16:creationId xmlns:a16="http://schemas.microsoft.com/office/drawing/2014/main" id="{3F54ACFE-0A3C-40DA-BD61-9A879AA04D5B}"/>
              </a:ext>
            </a:extLst>
          </p:cNvPr>
          <p:cNvGrpSpPr/>
          <p:nvPr/>
        </p:nvGrpSpPr>
        <p:grpSpPr>
          <a:xfrm>
            <a:off x="5146415" y="3118104"/>
            <a:ext cx="538930" cy="3194827"/>
            <a:chOff x="5146415" y="3118104"/>
            <a:chExt cx="538930" cy="3194827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2EFF080-FF7B-4FE9-8093-1F02F312C6C6}"/>
                </a:ext>
              </a:extLst>
            </p:cNvPr>
            <p:cNvCxnSpPr>
              <a:cxnSpLocks/>
            </p:cNvCxnSpPr>
            <p:nvPr/>
          </p:nvCxnSpPr>
          <p:spPr>
            <a:xfrm>
              <a:off x="5412630" y="3118104"/>
              <a:ext cx="0" cy="2736596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A0EFB9B3-3B0C-4B28-898C-131826C8C63F}"/>
                    </a:ext>
                  </a:extLst>
                </p:cNvPr>
                <p:cNvSpPr txBox="1"/>
                <p:nvPr/>
              </p:nvSpPr>
              <p:spPr>
                <a:xfrm>
                  <a:off x="5146415" y="5943599"/>
                  <a:ext cx="53893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A0EFB9B3-3B0C-4B28-898C-131826C8C63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6415" y="5943599"/>
                  <a:ext cx="538930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8325BFC-3FF8-4A0D-8C86-1FD4C3C01A03}"/>
              </a:ext>
            </a:extLst>
          </p:cNvPr>
          <p:cNvGrpSpPr/>
          <p:nvPr/>
        </p:nvGrpSpPr>
        <p:grpSpPr>
          <a:xfrm>
            <a:off x="8277073" y="3118104"/>
            <a:ext cx="365806" cy="3194827"/>
            <a:chOff x="8277073" y="3118104"/>
            <a:chExt cx="365806" cy="3194827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5D5A6102-91E7-46F8-988E-0FD5071AFF94}"/>
                </a:ext>
              </a:extLst>
            </p:cNvPr>
            <p:cNvCxnSpPr>
              <a:cxnSpLocks/>
            </p:cNvCxnSpPr>
            <p:nvPr/>
          </p:nvCxnSpPr>
          <p:spPr>
            <a:xfrm>
              <a:off x="8458509" y="3118104"/>
              <a:ext cx="0" cy="2736596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CDD2460C-CFA1-462C-B1B5-A51B95E06BBD}"/>
                    </a:ext>
                  </a:extLst>
                </p:cNvPr>
                <p:cNvSpPr txBox="1"/>
                <p:nvPr/>
              </p:nvSpPr>
              <p:spPr>
                <a:xfrm>
                  <a:off x="8277073" y="5943599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CDD2460C-CFA1-462C-B1B5-A51B95E06BB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77073" y="5943599"/>
                  <a:ext cx="365806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49FD334-66D5-47C1-A3FC-D398E169CA14}"/>
                  </a:ext>
                </a:extLst>
              </p:cNvPr>
              <p:cNvSpPr txBox="1"/>
              <p:nvPr/>
            </p:nvSpPr>
            <p:spPr>
              <a:xfrm>
                <a:off x="6816827" y="5943599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49FD334-66D5-47C1-A3FC-D398E169CA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6827" y="5943599"/>
                <a:ext cx="365806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847F43B-1B73-4D51-91A6-E202108BEAD2}"/>
              </a:ext>
            </a:extLst>
          </p:cNvPr>
          <p:cNvSpPr/>
          <p:nvPr/>
        </p:nvSpPr>
        <p:spPr>
          <a:xfrm>
            <a:off x="419100" y="2679699"/>
            <a:ext cx="3429000" cy="3632202"/>
          </a:xfrm>
          <a:custGeom>
            <a:avLst/>
            <a:gdLst>
              <a:gd name="connsiteX0" fmla="*/ 0 w 3429000"/>
              <a:gd name="connsiteY0" fmla="*/ 3632201 h 3644901"/>
              <a:gd name="connsiteX1" fmla="*/ 1981200 w 3429000"/>
              <a:gd name="connsiteY1" fmla="*/ 1 h 3644901"/>
              <a:gd name="connsiteX2" fmla="*/ 3429000 w 3429000"/>
              <a:gd name="connsiteY2" fmla="*/ 3644901 h 3644901"/>
              <a:gd name="connsiteX0" fmla="*/ 0 w 3429000"/>
              <a:gd name="connsiteY0" fmla="*/ 3619502 h 3632202"/>
              <a:gd name="connsiteX1" fmla="*/ 1676400 w 3429000"/>
              <a:gd name="connsiteY1" fmla="*/ 2 h 3632202"/>
              <a:gd name="connsiteX2" fmla="*/ 3429000 w 3429000"/>
              <a:gd name="connsiteY2" fmla="*/ 3632202 h 3632202"/>
              <a:gd name="connsiteX0" fmla="*/ 0 w 3429000"/>
              <a:gd name="connsiteY0" fmla="*/ 3619502 h 3632202"/>
              <a:gd name="connsiteX1" fmla="*/ 1676400 w 3429000"/>
              <a:gd name="connsiteY1" fmla="*/ 2 h 3632202"/>
              <a:gd name="connsiteX2" fmla="*/ 3429000 w 3429000"/>
              <a:gd name="connsiteY2" fmla="*/ 3632202 h 3632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29000" h="3632202">
                <a:moveTo>
                  <a:pt x="0" y="3619502"/>
                </a:moveTo>
                <a:cubicBezTo>
                  <a:pt x="540258" y="1774911"/>
                  <a:pt x="1104900" y="-2115"/>
                  <a:pt x="1676400" y="2"/>
                </a:cubicBezTo>
                <a:cubicBezTo>
                  <a:pt x="2247900" y="2119"/>
                  <a:pt x="2990850" y="1810810"/>
                  <a:pt x="3429000" y="363220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6BB0B6AC-EE55-4258-B046-85F9B38C51F0}"/>
              </a:ext>
            </a:extLst>
          </p:cNvPr>
          <p:cNvSpPr/>
          <p:nvPr/>
        </p:nvSpPr>
        <p:spPr>
          <a:xfrm rot="10800000">
            <a:off x="5225796" y="2679699"/>
            <a:ext cx="3429000" cy="2335149"/>
          </a:xfrm>
          <a:custGeom>
            <a:avLst/>
            <a:gdLst>
              <a:gd name="connsiteX0" fmla="*/ 0 w 3429000"/>
              <a:gd name="connsiteY0" fmla="*/ 3632201 h 3644901"/>
              <a:gd name="connsiteX1" fmla="*/ 1981200 w 3429000"/>
              <a:gd name="connsiteY1" fmla="*/ 1 h 3644901"/>
              <a:gd name="connsiteX2" fmla="*/ 3429000 w 3429000"/>
              <a:gd name="connsiteY2" fmla="*/ 3644901 h 3644901"/>
              <a:gd name="connsiteX0" fmla="*/ 0 w 3429000"/>
              <a:gd name="connsiteY0" fmla="*/ 3619502 h 3632202"/>
              <a:gd name="connsiteX1" fmla="*/ 1676400 w 3429000"/>
              <a:gd name="connsiteY1" fmla="*/ 2 h 3632202"/>
              <a:gd name="connsiteX2" fmla="*/ 3429000 w 3429000"/>
              <a:gd name="connsiteY2" fmla="*/ 3632202 h 3632202"/>
              <a:gd name="connsiteX0" fmla="*/ 0 w 3429000"/>
              <a:gd name="connsiteY0" fmla="*/ 3619502 h 3632202"/>
              <a:gd name="connsiteX1" fmla="*/ 1676400 w 3429000"/>
              <a:gd name="connsiteY1" fmla="*/ 2 h 3632202"/>
              <a:gd name="connsiteX2" fmla="*/ 3429000 w 3429000"/>
              <a:gd name="connsiteY2" fmla="*/ 3632202 h 3632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29000" h="3632202">
                <a:moveTo>
                  <a:pt x="0" y="3619502"/>
                </a:moveTo>
                <a:cubicBezTo>
                  <a:pt x="540258" y="1774911"/>
                  <a:pt x="1104900" y="-2115"/>
                  <a:pt x="1676400" y="2"/>
                </a:cubicBezTo>
                <a:cubicBezTo>
                  <a:pt x="2247900" y="2119"/>
                  <a:pt x="2990850" y="1810810"/>
                  <a:pt x="3429000" y="363220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C6371903-9615-4D83-9E0D-FE5B3A0313E1}"/>
              </a:ext>
            </a:extLst>
          </p:cNvPr>
          <p:cNvGrpSpPr/>
          <p:nvPr/>
        </p:nvGrpSpPr>
        <p:grpSpPr>
          <a:xfrm>
            <a:off x="5727435" y="4819134"/>
            <a:ext cx="373424" cy="369332"/>
            <a:chOff x="5727435" y="4819134"/>
            <a:chExt cx="373424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B12BBC1B-DEF8-40C6-881A-EC0CC26AA470}"/>
                    </a:ext>
                  </a:extLst>
                </p:cNvPr>
                <p:cNvSpPr txBox="1"/>
                <p:nvPr/>
              </p:nvSpPr>
              <p:spPr>
                <a:xfrm>
                  <a:off x="5727435" y="4819134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B12BBC1B-DEF8-40C6-881A-EC0CC26AA47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7435" y="4819134"/>
                  <a:ext cx="365806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609DB544-45EE-47AD-82F8-CEFD87DF8F0F}"/>
                </a:ext>
              </a:extLst>
            </p:cNvPr>
            <p:cNvCxnSpPr/>
            <p:nvPr/>
          </p:nvCxnSpPr>
          <p:spPr>
            <a:xfrm>
              <a:off x="6026814" y="5014848"/>
              <a:ext cx="7404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9759E0D-C447-4E57-BBC2-C98334C0FC53}"/>
              </a:ext>
            </a:extLst>
          </p:cNvPr>
          <p:cNvCxnSpPr>
            <a:cxnSpLocks/>
          </p:cNvCxnSpPr>
          <p:nvPr/>
        </p:nvCxnSpPr>
        <p:spPr>
          <a:xfrm>
            <a:off x="7001796" y="2201631"/>
            <a:ext cx="0" cy="3653069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Group 53">
            <a:extLst>
              <a:ext uri="{FF2B5EF4-FFF2-40B4-BE49-F238E27FC236}">
                <a16:creationId xmlns:a16="http://schemas.microsoft.com/office/drawing/2014/main" id="{95BC051E-E792-4B50-876C-131A143D7DA6}"/>
              </a:ext>
            </a:extLst>
          </p:cNvPr>
          <p:cNvGrpSpPr/>
          <p:nvPr/>
        </p:nvGrpSpPr>
        <p:grpSpPr>
          <a:xfrm>
            <a:off x="5573605" y="2959285"/>
            <a:ext cx="527254" cy="369332"/>
            <a:chOff x="5573605" y="2959285"/>
            <a:chExt cx="527254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8641D0E3-073B-49C1-8AFE-4B775CBF6095}"/>
                    </a:ext>
                  </a:extLst>
                </p:cNvPr>
                <p:cNvSpPr txBox="1"/>
                <p:nvPr/>
              </p:nvSpPr>
              <p:spPr>
                <a:xfrm>
                  <a:off x="5573605" y="2959285"/>
                  <a:ext cx="49404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20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8641D0E3-073B-49C1-8AFE-4B775CBF609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73605" y="2959285"/>
                  <a:ext cx="494046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1D1BEA6-93CE-4DB1-8B45-C6E62B194B54}"/>
                </a:ext>
              </a:extLst>
            </p:cNvPr>
            <p:cNvCxnSpPr/>
            <p:nvPr/>
          </p:nvCxnSpPr>
          <p:spPr>
            <a:xfrm>
              <a:off x="6026814" y="3154999"/>
              <a:ext cx="7404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6D44BBB4-751A-4A47-AD95-5D87AC2AA8C4}"/>
              </a:ext>
            </a:extLst>
          </p:cNvPr>
          <p:cNvGrpSpPr/>
          <p:nvPr/>
        </p:nvGrpSpPr>
        <p:grpSpPr>
          <a:xfrm>
            <a:off x="2095915" y="5977069"/>
            <a:ext cx="4905875" cy="887984"/>
            <a:chOff x="2095915" y="5977069"/>
            <a:chExt cx="4905875" cy="887984"/>
          </a:xfrm>
        </p:grpSpPr>
        <p:sp>
          <p:nvSpPr>
            <p:cNvPr id="59" name="Arc 58">
              <a:extLst>
                <a:ext uri="{FF2B5EF4-FFF2-40B4-BE49-F238E27FC236}">
                  <a16:creationId xmlns:a16="http://schemas.microsoft.com/office/drawing/2014/main" id="{9F1AF6A2-BBF7-47F3-9942-A2680758066A}"/>
                </a:ext>
              </a:extLst>
            </p:cNvPr>
            <p:cNvSpPr/>
            <p:nvPr/>
          </p:nvSpPr>
          <p:spPr>
            <a:xfrm>
              <a:off x="2095915" y="5977069"/>
              <a:ext cx="4905875" cy="766818"/>
            </a:xfrm>
            <a:prstGeom prst="arc">
              <a:avLst>
                <a:gd name="adj1" fmla="val 21558073"/>
                <a:gd name="adj2" fmla="val 10821669"/>
              </a:avLst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6569F9CB-3B83-4074-A875-D68F17AB71AE}"/>
                </a:ext>
              </a:extLst>
            </p:cNvPr>
            <p:cNvSpPr txBox="1"/>
            <p:nvPr/>
          </p:nvSpPr>
          <p:spPr>
            <a:xfrm>
              <a:off x="3607583" y="6495721"/>
              <a:ext cx="199285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line of symmetry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D67B3C3E-C094-4319-A2BC-417926D79C7F}"/>
              </a:ext>
            </a:extLst>
          </p:cNvPr>
          <p:cNvGrpSpPr/>
          <p:nvPr/>
        </p:nvGrpSpPr>
        <p:grpSpPr>
          <a:xfrm>
            <a:off x="165100" y="5867400"/>
            <a:ext cx="4021568" cy="377521"/>
            <a:chOff x="165100" y="5867400"/>
            <a:chExt cx="4021568" cy="377521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8238016-2A97-4006-9882-04F581E0AB30}"/>
                </a:ext>
              </a:extLst>
            </p:cNvPr>
            <p:cNvCxnSpPr/>
            <p:nvPr/>
          </p:nvCxnSpPr>
          <p:spPr>
            <a:xfrm>
              <a:off x="165100" y="5867400"/>
              <a:ext cx="3937000" cy="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Box 60">
                  <a:extLst>
                    <a:ext uri="{FF2B5EF4-FFF2-40B4-BE49-F238E27FC236}">
                      <a16:creationId xmlns:a16="http://schemas.microsoft.com/office/drawing/2014/main" id="{71BF5A00-A005-4295-A767-69D7FDAB184A}"/>
                    </a:ext>
                  </a:extLst>
                </p:cNvPr>
                <p:cNvSpPr txBox="1"/>
                <p:nvPr/>
              </p:nvSpPr>
              <p:spPr>
                <a:xfrm>
                  <a:off x="3818683" y="5875589"/>
                  <a:ext cx="36798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oMath>
                    </m:oMathPara>
                  </a14:m>
                  <a:endParaRPr lang="en-GB" b="1" dirty="0"/>
                </a:p>
              </p:txBody>
            </p:sp>
          </mc:Choice>
          <mc:Fallback xmlns="">
            <p:sp>
              <p:nvSpPr>
                <p:cNvPr id="61" name="TextBox 60">
                  <a:extLst>
                    <a:ext uri="{FF2B5EF4-FFF2-40B4-BE49-F238E27FC236}">
                      <a16:creationId xmlns:a16="http://schemas.microsoft.com/office/drawing/2014/main" id="{71BF5A00-A005-4295-A767-69D7FDAB18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8683" y="5875589"/>
                  <a:ext cx="367985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1DF3B41D-9019-41F2-9949-6193C4FE967A}"/>
              </a:ext>
            </a:extLst>
          </p:cNvPr>
          <p:cNvGrpSpPr/>
          <p:nvPr/>
        </p:nvGrpSpPr>
        <p:grpSpPr>
          <a:xfrm>
            <a:off x="5705615" y="2266187"/>
            <a:ext cx="397497" cy="4452113"/>
            <a:chOff x="5705615" y="2266187"/>
            <a:chExt cx="397497" cy="4452113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A6740A7E-AE9B-4864-965D-0C1570F406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03112" y="2354031"/>
              <a:ext cx="0" cy="4364269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TextBox 62">
                  <a:extLst>
                    <a:ext uri="{FF2B5EF4-FFF2-40B4-BE49-F238E27FC236}">
                      <a16:creationId xmlns:a16="http://schemas.microsoft.com/office/drawing/2014/main" id="{057805CA-842C-45C9-AEA3-CBCE0424A26F}"/>
                    </a:ext>
                  </a:extLst>
                </p:cNvPr>
                <p:cNvSpPr txBox="1"/>
                <p:nvPr/>
              </p:nvSpPr>
              <p:spPr>
                <a:xfrm>
                  <a:off x="5705615" y="2266187"/>
                  <a:ext cx="37542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</m:oMath>
                    </m:oMathPara>
                  </a14:m>
                  <a:endParaRPr lang="en-GB" b="1" dirty="0"/>
                </a:p>
              </p:txBody>
            </p:sp>
          </mc:Choice>
          <mc:Fallback xmlns="">
            <p:sp>
              <p:nvSpPr>
                <p:cNvPr id="63" name="TextBox 62">
                  <a:extLst>
                    <a:ext uri="{FF2B5EF4-FFF2-40B4-BE49-F238E27FC236}">
                      <a16:creationId xmlns:a16="http://schemas.microsoft.com/office/drawing/2014/main" id="{057805CA-842C-45C9-AEA3-CBCE0424A2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05615" y="2266187"/>
                  <a:ext cx="375423" cy="369332"/>
                </a:xfrm>
                <a:prstGeom prst="rect">
                  <a:avLst/>
                </a:prstGeom>
                <a:blipFill>
                  <a:blip r:embed="rId1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AFB18394-1DAA-4E37-8143-51A8EEEBE812}"/>
              </a:ext>
            </a:extLst>
          </p:cNvPr>
          <p:cNvGrpSpPr/>
          <p:nvPr/>
        </p:nvGrpSpPr>
        <p:grpSpPr>
          <a:xfrm>
            <a:off x="5041900" y="5867400"/>
            <a:ext cx="3937000" cy="383510"/>
            <a:chOff x="5041900" y="5867400"/>
            <a:chExt cx="3937000" cy="383510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D3EE1F3-A28C-4BD5-A20E-A2285FAC3705}"/>
                </a:ext>
              </a:extLst>
            </p:cNvPr>
            <p:cNvCxnSpPr/>
            <p:nvPr/>
          </p:nvCxnSpPr>
          <p:spPr>
            <a:xfrm>
              <a:off x="5041900" y="5867400"/>
              <a:ext cx="3937000" cy="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8CEF87AA-A2D8-4946-8563-49DCFA7FF9BD}"/>
                    </a:ext>
                  </a:extLst>
                </p:cNvPr>
                <p:cNvSpPr txBox="1"/>
                <p:nvPr/>
              </p:nvSpPr>
              <p:spPr>
                <a:xfrm>
                  <a:off x="8610915" y="5881578"/>
                  <a:ext cx="36798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oMath>
                    </m:oMathPara>
                  </a14:m>
                  <a:endParaRPr lang="en-GB" b="1" dirty="0"/>
                </a:p>
              </p:txBody>
            </p:sp>
          </mc:Choice>
          <mc:Fallback xmlns=""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8CEF87AA-A2D8-4946-8563-49DCFA7FF9B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10915" y="5881578"/>
                  <a:ext cx="367985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16C055C5-14F1-4FE7-A054-2D6518BF588A}"/>
              </a:ext>
            </a:extLst>
          </p:cNvPr>
          <p:cNvGrpSpPr/>
          <p:nvPr/>
        </p:nvGrpSpPr>
        <p:grpSpPr>
          <a:xfrm>
            <a:off x="1077757" y="2094495"/>
            <a:ext cx="375423" cy="4471405"/>
            <a:chOff x="1077757" y="2094495"/>
            <a:chExt cx="375423" cy="4471405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DE93B39-C298-4F8C-9014-DC5979CC661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51864" y="2201631"/>
              <a:ext cx="0" cy="4364269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>
                  <a:extLst>
                    <a:ext uri="{FF2B5EF4-FFF2-40B4-BE49-F238E27FC236}">
                      <a16:creationId xmlns:a16="http://schemas.microsoft.com/office/drawing/2014/main" id="{229A23CD-0816-403A-91D6-7C3DD6624BF2}"/>
                    </a:ext>
                  </a:extLst>
                </p:cNvPr>
                <p:cNvSpPr txBox="1"/>
                <p:nvPr/>
              </p:nvSpPr>
              <p:spPr>
                <a:xfrm>
                  <a:off x="1077757" y="2094495"/>
                  <a:ext cx="37542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dirty="0" smtClean="0">
                            <a:latin typeface="Cambria Math" panose="02040503050406030204" pitchFamily="18" charset="0"/>
                          </a:rPr>
                          <m:t>𝒚</m:t>
                        </m:r>
                      </m:oMath>
                    </m:oMathPara>
                  </a14:m>
                  <a:endParaRPr lang="en-GB" b="1" dirty="0"/>
                </a:p>
              </p:txBody>
            </p:sp>
          </mc:Choice>
          <mc:Fallback xmlns="">
            <p:sp>
              <p:nvSpPr>
                <p:cNvPr id="67" name="TextBox 66">
                  <a:extLst>
                    <a:ext uri="{FF2B5EF4-FFF2-40B4-BE49-F238E27FC236}">
                      <a16:creationId xmlns:a16="http://schemas.microsoft.com/office/drawing/2014/main" id="{229A23CD-0816-403A-91D6-7C3DD6624BF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77757" y="2094495"/>
                  <a:ext cx="375423" cy="369332"/>
                </a:xfrm>
                <a:prstGeom prst="rect">
                  <a:avLst/>
                </a:prstGeom>
                <a:blipFill>
                  <a:blip r:embed="rId15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8E0DDD5A-96B9-4AAB-AC5B-B48C85A92618}"/>
                  </a:ext>
                </a:extLst>
              </p:cNvPr>
              <p:cNvSpPr txBox="1"/>
              <p:nvPr/>
            </p:nvSpPr>
            <p:spPr>
              <a:xfrm>
                <a:off x="2703601" y="2550811"/>
                <a:ext cx="154150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GB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0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8E0DDD5A-96B9-4AAB-AC5B-B48C85A926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3601" y="2550811"/>
                <a:ext cx="1541502" cy="400110"/>
              </a:xfrm>
              <a:prstGeom prst="rect">
                <a:avLst/>
              </a:prstGeom>
              <a:blipFill>
                <a:blip r:embed="rId16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EBF4FC83-B684-4FA2-8CE3-B7626C80FEB1}"/>
                  </a:ext>
                </a:extLst>
              </p:cNvPr>
              <p:cNvSpPr txBox="1"/>
              <p:nvPr/>
            </p:nvSpPr>
            <p:spPr>
              <a:xfrm>
                <a:off x="6973594" y="5061030"/>
                <a:ext cx="154150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GB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0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EBF4FC83-B684-4FA2-8CE3-B7626C80FE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3594" y="5061030"/>
                <a:ext cx="1541502" cy="400110"/>
              </a:xfrm>
              <a:prstGeom prst="rect">
                <a:avLst/>
              </a:prstGeom>
              <a:blipFill>
                <a:blip r:embed="rId17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517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9" grpId="0"/>
      <p:bldP spid="6" grpId="0" animBg="1"/>
      <p:bldP spid="32" grpId="0" animBg="1"/>
      <p:bldP spid="78" grpId="0"/>
      <p:bldP spid="8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14300" y="15550"/>
                <a:ext cx="4352545" cy="20844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GB" sz="2400" dirty="0">
                    <a:latin typeface="Comic Sans MS" panose="030F0702030302020204" pitchFamily="66" charset="0"/>
                  </a:rPr>
                  <a:t>Find</a:t>
                </a:r>
                <a:r>
                  <a:rPr lang="en-GB" sz="2400" b="1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1" dirty="0">
                        <a:latin typeface="Cambria Math"/>
                      </a:rPr>
                      <m:t>𝒇</m:t>
                    </m:r>
                    <m:r>
                      <a:rPr lang="en-GB" sz="2400" b="1" i="1" dirty="0">
                        <a:latin typeface="Cambria Math"/>
                      </a:rPr>
                      <m:t>(</m:t>
                    </m:r>
                    <m:r>
                      <a:rPr lang="en-GB" sz="2400" b="1" i="1" dirty="0">
                        <a:latin typeface="Cambria Math"/>
                      </a:rPr>
                      <m:t>𝟐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>
                  <a:latin typeface="Comic Sans MS" panose="030F0702030302020204" pitchFamily="66" charset="0"/>
                </a:endParaRPr>
              </a:p>
              <a:p>
                <a:pPr algn="ctr"/>
                <a:endParaRPr lang="en-GB" sz="2000" dirty="0"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dirty="0">
                    <a:latin typeface="Comic Sans MS" panose="030F0702030302020204" pitchFamily="66" charset="0"/>
                  </a:rPr>
                  <a:t>The maximum value of the function</a:t>
                </a:r>
              </a:p>
              <a:p>
                <a:pPr algn="ctr">
                  <a:spcBef>
                    <a:spcPts val="600"/>
                  </a:spcBef>
                </a:pPr>
                <a:r>
                  <a:rPr lang="en-GB" sz="20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000" b="1" i="1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1" i="1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GB" sz="2000" b="1" i="1">
                        <a:latin typeface="Cambria Math"/>
                      </a:rPr>
                      <m:t>=</m:t>
                    </m:r>
                    <m:r>
                      <a:rPr lang="en-GB" sz="2000" b="1" i="1">
                        <a:latin typeface="Cambria Math"/>
                      </a:rPr>
                      <m:t>𝒂</m:t>
                    </m:r>
                    <m:sSup>
                      <m:sSup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1" i="1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GB" sz="2000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sz="2000" b="1" i="1">
                        <a:latin typeface="Cambria Math"/>
                      </a:rPr>
                      <m:t>+</m:t>
                    </m:r>
                    <m:r>
                      <a:rPr lang="en-GB" sz="2000" b="1" i="1">
                        <a:latin typeface="Cambria Math"/>
                      </a:rPr>
                      <m:t>𝒃𝒙</m:t>
                    </m:r>
                    <m:r>
                      <a:rPr lang="en-GB" sz="2000" b="1" i="1">
                        <a:latin typeface="Cambria Math"/>
                      </a:rPr>
                      <m:t>+</m:t>
                    </m:r>
                    <m:r>
                      <a:rPr lang="en-GB" sz="2000" b="1" i="1">
                        <a:latin typeface="Cambria Math"/>
                      </a:rPr>
                      <m:t>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is </a:t>
                </a:r>
                <a14:m>
                  <m:oMath xmlns:m="http://schemas.openxmlformats.org/officeDocument/2006/math">
                    <m:r>
                      <a:rPr lang="en-GB" sz="2000" b="1" i="0" smtClean="0">
                        <a:latin typeface="Cambria Math"/>
                      </a:rPr>
                      <m:t>𝟏𝟎</m:t>
                    </m:r>
                  </m:oMath>
                </a14:m>
                <a:endParaRPr lang="en-GB" sz="2000" b="1" dirty="0">
                  <a:latin typeface="Comic Sans MS" panose="030F0702030302020204" pitchFamily="66" charset="0"/>
                </a:endParaRPr>
              </a:p>
              <a:p>
                <a:pPr algn="ctr"/>
                <a:endParaRPr lang="en-GB" sz="2000" dirty="0"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dirty="0">
                    <a:latin typeface="Comic Sans MS" panose="030F0702030302020204" pitchFamily="66" charset="0"/>
                  </a:rPr>
                  <a:t>Given that  </a:t>
                </a:r>
                <a14:m>
                  <m:oMath xmlns:m="http://schemas.openxmlformats.org/officeDocument/2006/math">
                    <m:r>
                      <a:rPr lang="en-GB" sz="2000" b="1" i="1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1" i="1">
                            <a:latin typeface="Cambria Math"/>
                          </a:rPr>
                          <m:t>𝟑</m:t>
                        </m:r>
                      </m:e>
                    </m:d>
                    <m:r>
                      <a:rPr lang="en-GB" sz="2000" b="1" i="1">
                        <a:latin typeface="Cambria Math"/>
                      </a:rPr>
                      <m:t>=</m:t>
                    </m:r>
                    <m:r>
                      <a:rPr lang="en-GB" sz="2000" b="1" i="1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1" i="1">
                            <a:latin typeface="Cambria Math"/>
                          </a:rPr>
                          <m:t>−</m:t>
                        </m:r>
                        <m:r>
                          <a:rPr lang="en-GB" sz="2000" b="1" i="1"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en-GB" sz="2000" b="1" i="1">
                        <a:latin typeface="Cambria Math"/>
                      </a:rPr>
                      <m:t>=</m:t>
                    </m:r>
                    <m:r>
                      <a:rPr lang="en-GB" sz="2000" b="1" i="1" smtClean="0">
                        <a:latin typeface="Cambria Math"/>
                      </a:rPr>
                      <m:t>𝟐</m:t>
                    </m:r>
                  </m:oMath>
                </a14:m>
                <a:r>
                  <a:rPr lang="en-GB" sz="2000" b="1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" y="15550"/>
                <a:ext cx="4352545" cy="2084481"/>
              </a:xfrm>
              <a:prstGeom prst="rect">
                <a:avLst/>
              </a:prstGeom>
              <a:blipFill>
                <a:blip r:embed="rId2"/>
                <a:stretch>
                  <a:fillRect l="-1541" t="-2346" r="-1401" b="-43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4686300" y="15550"/>
                <a:ext cx="4352545" cy="20844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GB" sz="2400" dirty="0">
                    <a:latin typeface="Comic Sans MS" panose="030F0702030302020204" pitchFamily="66" charset="0"/>
                  </a:rPr>
                  <a:t>Find</a:t>
                </a:r>
                <a:r>
                  <a:rPr lang="en-GB" sz="2400" b="1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1" dirty="0">
                        <a:latin typeface="Cambria Math"/>
                      </a:rPr>
                      <m:t>𝒇</m:t>
                    </m:r>
                    <m:r>
                      <a:rPr lang="en-GB" sz="2400" b="1" i="1" dirty="0">
                        <a:latin typeface="Cambria Math"/>
                      </a:rPr>
                      <m:t>(</m:t>
                    </m:r>
                    <m:r>
                      <a:rPr lang="en-GB" sz="2400" b="1" i="1" dirty="0">
                        <a:latin typeface="Cambria Math"/>
                      </a:rPr>
                      <m:t>𝟐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>
                  <a:latin typeface="Comic Sans MS" panose="030F0702030302020204" pitchFamily="66" charset="0"/>
                </a:endParaRPr>
              </a:p>
              <a:p>
                <a:pPr algn="ctr"/>
                <a:endParaRPr lang="en-GB" sz="2000" dirty="0"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dirty="0">
                    <a:latin typeface="Comic Sans MS" panose="030F0702030302020204" pitchFamily="66" charset="0"/>
                  </a:rPr>
                  <a:t>The minimum value of the function</a:t>
                </a:r>
              </a:p>
              <a:p>
                <a:pPr algn="ctr">
                  <a:spcBef>
                    <a:spcPts val="600"/>
                  </a:spcBef>
                </a:pPr>
                <a:r>
                  <a:rPr lang="en-GB" sz="2000" b="1" dirty="0"/>
                  <a:t> </a:t>
                </a:r>
                <a14:m>
                  <m:oMath xmlns:m="http://schemas.openxmlformats.org/officeDocument/2006/math">
                    <m:r>
                      <a:rPr lang="en-GB" sz="2000" b="1" i="1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1" i="1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GB" sz="2000" b="1" i="1">
                        <a:latin typeface="Cambria Math"/>
                      </a:rPr>
                      <m:t>=</m:t>
                    </m:r>
                    <m:r>
                      <a:rPr lang="en-GB" sz="2000" b="1" i="1">
                        <a:latin typeface="Cambria Math"/>
                      </a:rPr>
                      <m:t>𝒂</m:t>
                    </m:r>
                    <m:sSup>
                      <m:sSup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1" i="1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GB" sz="2000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sz="2000" b="1" i="1">
                        <a:latin typeface="Cambria Math"/>
                      </a:rPr>
                      <m:t>+</m:t>
                    </m:r>
                    <m:r>
                      <a:rPr lang="en-GB" sz="2000" b="1" i="1">
                        <a:latin typeface="Cambria Math"/>
                      </a:rPr>
                      <m:t>𝒃𝒙</m:t>
                    </m:r>
                    <m:r>
                      <a:rPr lang="en-GB" sz="2000" b="1" i="1">
                        <a:latin typeface="Cambria Math"/>
                      </a:rPr>
                      <m:t>+</m:t>
                    </m:r>
                    <m:r>
                      <a:rPr lang="en-GB" sz="2000" b="1" i="1">
                        <a:latin typeface="Cambria Math"/>
                      </a:rPr>
                      <m:t>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is </a:t>
                </a:r>
                <a14:m>
                  <m:oMath xmlns:m="http://schemas.openxmlformats.org/officeDocument/2006/math">
                    <m:r>
                      <a:rPr lang="en-GB" sz="2000" b="1" i="1" smtClean="0">
                        <a:latin typeface="Cambria Math"/>
                      </a:rPr>
                      <m:t>𝟒</m:t>
                    </m:r>
                  </m:oMath>
                </a14:m>
                <a:endParaRPr lang="en-GB" sz="2000" b="1" dirty="0">
                  <a:latin typeface="Comic Sans MS" panose="030F0702030302020204" pitchFamily="66" charset="0"/>
                </a:endParaRPr>
              </a:p>
              <a:p>
                <a:pPr algn="ctr"/>
                <a:endParaRPr lang="en-GB" sz="2000" dirty="0"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000" dirty="0">
                    <a:latin typeface="Comic Sans MS" panose="030F0702030302020204" pitchFamily="66" charset="0"/>
                  </a:rPr>
                  <a:t>Given that  </a:t>
                </a:r>
                <a14:m>
                  <m:oMath xmlns:m="http://schemas.openxmlformats.org/officeDocument/2006/math">
                    <m:r>
                      <a:rPr lang="en-GB" sz="2000" b="1" i="1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1" i="1">
                            <a:latin typeface="Cambria Math"/>
                          </a:rPr>
                          <m:t>𝟑</m:t>
                        </m:r>
                      </m:e>
                    </m:d>
                    <m:r>
                      <a:rPr lang="en-GB" sz="2000" b="1" i="1">
                        <a:latin typeface="Cambria Math"/>
                      </a:rPr>
                      <m:t>=</m:t>
                    </m:r>
                    <m:r>
                      <a:rPr lang="en-GB" sz="2000" b="1" i="1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1" i="1">
                            <a:latin typeface="Cambria Math"/>
                          </a:rPr>
                          <m:t>−</m:t>
                        </m:r>
                        <m:r>
                          <a:rPr lang="en-GB" sz="2000" b="1" i="1"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en-GB" sz="2000" b="1" i="1">
                        <a:latin typeface="Cambria Math"/>
                      </a:rPr>
                      <m:t>=</m:t>
                    </m:r>
                    <m:r>
                      <a:rPr lang="en-GB" sz="2000" b="1" i="1" smtClean="0">
                        <a:latin typeface="Cambria Math"/>
                      </a:rPr>
                      <m:t>𝟐𝟎</m:t>
                    </m:r>
                  </m:oMath>
                </a14:m>
                <a:r>
                  <a:rPr lang="en-GB" sz="2000" b="1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6300" y="15550"/>
                <a:ext cx="4352545" cy="2084481"/>
              </a:xfrm>
              <a:prstGeom prst="rect">
                <a:avLst/>
              </a:prstGeom>
              <a:blipFill>
                <a:blip r:embed="rId3"/>
                <a:stretch>
                  <a:fillRect l="-700" t="-2346" r="-560" b="-43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8C191D5-DDAF-4CFD-BD4F-B0B661A81ABF}"/>
              </a:ext>
            </a:extLst>
          </p:cNvPr>
          <p:cNvCxnSpPr/>
          <p:nvPr/>
        </p:nvCxnSpPr>
        <p:spPr>
          <a:xfrm>
            <a:off x="4572000" y="15550"/>
            <a:ext cx="0" cy="68269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2BBA84A-7BEE-4761-A38B-DEEAFEF892F7}"/>
                  </a:ext>
                </a:extLst>
              </p:cNvPr>
              <p:cNvSpPr txBox="1"/>
              <p:nvPr/>
            </p:nvSpPr>
            <p:spPr>
              <a:xfrm>
                <a:off x="105155" y="2328530"/>
                <a:ext cx="4509761" cy="42023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Form equations and solve for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GB" sz="2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2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r>
                  <a:rPr lang="en-GB" sz="2000" b="1" dirty="0"/>
                  <a:t>:		</a:t>
                </a:r>
                <a14:m>
                  <m:oMath xmlns:m="http://schemas.openxmlformats.org/officeDocument/2006/math">
                    <m:r>
                      <a:rPr lang="en-GB" sz="2000" b="1" i="1">
                        <a:latin typeface="Cambria Math"/>
                      </a:rPr>
                      <m:t>𝒂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−   </m:t>
                    </m:r>
                    <m:r>
                      <a:rPr lang="en-GB" sz="2000" b="1" i="1">
                        <a:latin typeface="Cambria Math"/>
                      </a:rPr>
                      <m:t>𝒃</m:t>
                    </m:r>
                    <m:r>
                      <a:rPr lang="en-GB" sz="2000" b="1" i="1">
                        <a:latin typeface="Cambria Math"/>
                      </a:rPr>
                      <m:t>+</m:t>
                    </m:r>
                    <m:r>
                      <a:rPr lang="en-GB" sz="2000" b="1" i="1">
                        <a:latin typeface="Cambria Math"/>
                      </a:rPr>
                      <m:t>𝒄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=   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</a:t>
                </a:r>
                <a:r>
                  <a:rPr lang="en-GB" sz="1600" dirty="0">
                    <a:latin typeface="Comic Sans MS" panose="030F0702030302020204" pitchFamily="66" charset="0"/>
                  </a:rPr>
                  <a:t>  (1)</a:t>
                </a:r>
                <a:endParaRPr lang="en-GB" sz="2000" dirty="0">
                  <a:latin typeface="Comic Sans MS" panose="030F0702030302020204" pitchFamily="66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000" b="1" i="1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1" i="1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r>
                  <a:rPr lang="en-GB" sz="2000" b="1" dirty="0"/>
                  <a:t>:		</a:t>
                </a:r>
                <a14:m>
                  <m:oMath xmlns:m="http://schemas.openxmlformats.org/officeDocument/2006/math">
                    <m:r>
                      <a:rPr lang="en-GB" sz="2000" b="1" i="1">
                        <a:latin typeface="Cambria Math"/>
                      </a:rPr>
                      <m:t>𝒂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+   </m:t>
                    </m:r>
                    <m:r>
                      <a:rPr lang="en-GB" sz="2000" b="1" i="1">
                        <a:latin typeface="Cambria Math"/>
                      </a:rPr>
                      <m:t>𝒃</m:t>
                    </m:r>
                    <m:r>
                      <a:rPr lang="en-GB" sz="2000" b="1" i="1">
                        <a:latin typeface="Cambria Math"/>
                      </a:rPr>
                      <m:t>+</m:t>
                    </m:r>
                    <m:r>
                      <a:rPr lang="en-GB" sz="2000" b="1" i="1">
                        <a:latin typeface="Cambria Math"/>
                      </a:rPr>
                      <m:t>𝒄</m:t>
                    </m:r>
                    <m:r>
                      <a:rPr lang="en-GB" sz="20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𝟏𝟎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</a:t>
                </a:r>
                <a:r>
                  <a:rPr lang="en-GB" sz="1400" dirty="0">
                    <a:latin typeface="Comic Sans MS" panose="030F0702030302020204" pitchFamily="66" charset="0"/>
                  </a:rPr>
                  <a:t>  </a:t>
                </a:r>
                <a:r>
                  <a:rPr lang="en-GB" sz="1600" dirty="0">
                    <a:latin typeface="Comic Sans MS" panose="030F0702030302020204" pitchFamily="66" charset="0"/>
                  </a:rPr>
                  <a:t>(2)</a:t>
                </a:r>
                <a:endParaRPr lang="en-GB" sz="2000" dirty="0">
                  <a:latin typeface="Comic Sans MS" panose="030F0702030302020204" pitchFamily="66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000" b="1" i="1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d>
                  </m:oMath>
                </a14:m>
                <a:r>
                  <a:rPr lang="en-GB" sz="2000" b="1" dirty="0"/>
                  <a:t>:	              </a:t>
                </a:r>
                <a14:m>
                  <m:oMath xmlns:m="http://schemas.openxmlformats.org/officeDocument/2006/math">
                    <m:r>
                      <a:rPr lang="en-GB" sz="2000" b="1" i="0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GB" sz="2000" b="1" i="1">
                        <a:latin typeface="Cambria Math"/>
                      </a:rPr>
                      <m:t>𝒂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GB" sz="2000" b="1" i="1">
                        <a:latin typeface="Cambria Math"/>
                      </a:rPr>
                      <m:t>𝒃</m:t>
                    </m:r>
                    <m:r>
                      <a:rPr lang="en-GB" sz="2000" b="1" i="1">
                        <a:latin typeface="Cambria Math"/>
                      </a:rPr>
                      <m:t>+</m:t>
                    </m:r>
                    <m:r>
                      <a:rPr lang="en-GB" sz="2000" b="1" i="1">
                        <a:latin typeface="Cambria Math"/>
                      </a:rPr>
                      <m:t>𝒄</m:t>
                    </m:r>
                    <m:r>
                      <a:rPr lang="en-GB" sz="20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GB" sz="2000" b="1" i="1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</a:t>
                </a:r>
                <a:r>
                  <a:rPr lang="en-GB" dirty="0">
                    <a:latin typeface="Comic Sans MS" panose="030F0702030302020204" pitchFamily="66" charset="0"/>
                  </a:rPr>
                  <a:t>  </a:t>
                </a:r>
                <a:r>
                  <a:rPr lang="en-GB" sz="1600" dirty="0">
                    <a:latin typeface="Comic Sans MS" panose="030F0702030302020204" pitchFamily="66" charset="0"/>
                  </a:rPr>
                  <a:t>(3)</a:t>
                </a:r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 </a:t>
                </a:r>
                <a:r>
                  <a:rPr lang="en-GB" sz="1600" dirty="0">
                    <a:latin typeface="Comic Sans MS" panose="030F0702030302020204" pitchFamily="66" charset="0"/>
                  </a:rPr>
                  <a:t>(2)-(1)			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    </a:t>
                </a:r>
              </a:p>
              <a:p>
                <a:r>
                  <a:rPr lang="en-GB" sz="1600" dirty="0">
                    <a:latin typeface="Comic Sans MS" panose="030F0702030302020204" pitchFamily="66" charset="0"/>
                  </a:rPr>
                  <a:t> (3)-(1)		    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GB" sz="2000" b="1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    </a:t>
                </a:r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16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So       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,      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,      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𝒄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endParaRPr lang="en-GB" sz="2000" b="1" dirty="0">
                  <a:latin typeface="Comic Sans MS" panose="030F0702030302020204" pitchFamily="66" charset="0"/>
                </a:endParaRPr>
              </a:p>
              <a:p>
                <a:endParaRPr lang="en-GB" sz="2000" b="1" dirty="0">
                  <a:latin typeface="Comic Sans MS" panose="030F0702030302020204" pitchFamily="66" charset="0"/>
                </a:endParaRPr>
              </a:p>
              <a:p>
                <a:endParaRPr lang="en-GB" sz="2000" b="1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And      	</a:t>
                </a:r>
                <a14:m>
                  <m:oMath xmlns:m="http://schemas.openxmlformats.org/officeDocument/2006/math">
                    <m:r>
                      <a:rPr lang="en-GB" sz="3200" b="1" i="1" dirty="0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GB" sz="32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32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  <m:r>
                      <a:rPr lang="en-GB" sz="32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3200" b="1" i="1" dirty="0" smtClean="0"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endParaRPr lang="en-GB" sz="20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2BBA84A-7BEE-4761-A38B-DEEAFEF892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155" y="2328530"/>
                <a:ext cx="4509761" cy="4202304"/>
              </a:xfrm>
              <a:prstGeom prst="rect">
                <a:avLst/>
              </a:prstGeom>
              <a:blipFill>
                <a:blip r:embed="rId4"/>
                <a:stretch>
                  <a:fillRect l="-1351" t="-871" b="-7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3893EB24-4309-4823-A4EF-2C8C01EA0A6D}"/>
                  </a:ext>
                </a:extLst>
              </p:cNvPr>
              <p:cNvSpPr txBox="1"/>
              <p:nvPr/>
            </p:nvSpPr>
            <p:spPr>
              <a:xfrm>
                <a:off x="4670081" y="2328530"/>
                <a:ext cx="4496744" cy="4209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Form equations and solve for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GB" sz="2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2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r>
                  <a:rPr lang="en-GB" sz="2000" b="1" dirty="0"/>
                  <a:t>:		</a:t>
                </a:r>
                <a14:m>
                  <m:oMath xmlns:m="http://schemas.openxmlformats.org/officeDocument/2006/math">
                    <m:r>
                      <a:rPr lang="en-GB" sz="2000" b="1" i="1">
                        <a:latin typeface="Cambria Math"/>
                      </a:rPr>
                      <m:t>𝒂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−   </m:t>
                    </m:r>
                    <m:r>
                      <a:rPr lang="en-GB" sz="2000" b="1" i="1">
                        <a:latin typeface="Cambria Math"/>
                      </a:rPr>
                      <m:t>𝒃</m:t>
                    </m:r>
                    <m:r>
                      <a:rPr lang="en-GB" sz="2000" b="1" i="1">
                        <a:latin typeface="Cambria Math"/>
                      </a:rPr>
                      <m:t>+</m:t>
                    </m:r>
                    <m:r>
                      <a:rPr lang="en-GB" sz="2000" b="1" i="1">
                        <a:latin typeface="Cambria Math"/>
                      </a:rPr>
                      <m:t>𝒄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𝟐𝟎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</a:t>
                </a:r>
                <a:r>
                  <a:rPr lang="en-GB" sz="1600" dirty="0">
                    <a:latin typeface="Comic Sans MS" panose="030F0702030302020204" pitchFamily="66" charset="0"/>
                  </a:rPr>
                  <a:t>  (1)</a:t>
                </a:r>
                <a:endParaRPr lang="en-GB" sz="2000" dirty="0">
                  <a:latin typeface="Comic Sans MS" panose="030F0702030302020204" pitchFamily="66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000" b="1" i="1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1" i="1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r>
                  <a:rPr lang="en-GB" sz="2000" b="1" dirty="0"/>
                  <a:t>:		</a:t>
                </a:r>
                <a14:m>
                  <m:oMath xmlns:m="http://schemas.openxmlformats.org/officeDocument/2006/math">
                    <m:r>
                      <a:rPr lang="en-GB" sz="2000" b="1" i="1">
                        <a:latin typeface="Cambria Math"/>
                      </a:rPr>
                      <m:t>𝒂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+   </m:t>
                    </m:r>
                    <m:r>
                      <a:rPr lang="en-GB" sz="2000" b="1" i="1">
                        <a:latin typeface="Cambria Math"/>
                      </a:rPr>
                      <m:t>𝒃</m:t>
                    </m:r>
                    <m:r>
                      <a:rPr lang="en-GB" sz="2000" b="1" i="1">
                        <a:latin typeface="Cambria Math"/>
                      </a:rPr>
                      <m:t>+</m:t>
                    </m:r>
                    <m:r>
                      <a:rPr lang="en-GB" sz="2000" b="1" i="1">
                        <a:latin typeface="Cambria Math"/>
                      </a:rPr>
                      <m:t>𝒄</m:t>
                    </m:r>
                    <m:r>
                      <a:rPr lang="en-GB" sz="20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</a:t>
                </a:r>
                <a:r>
                  <a:rPr lang="en-GB" sz="1400" dirty="0">
                    <a:latin typeface="Comic Sans MS" panose="030F0702030302020204" pitchFamily="66" charset="0"/>
                  </a:rPr>
                  <a:t>  </a:t>
                </a:r>
                <a:r>
                  <a:rPr lang="en-GB" sz="1600" dirty="0">
                    <a:latin typeface="Comic Sans MS" panose="030F0702030302020204" pitchFamily="66" charset="0"/>
                  </a:rPr>
                  <a:t>(2)</a:t>
                </a:r>
                <a:endParaRPr lang="en-GB" sz="2000" dirty="0">
                  <a:latin typeface="Comic Sans MS" panose="030F0702030302020204" pitchFamily="66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000" b="1" i="1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d>
                  </m:oMath>
                </a14:m>
                <a:r>
                  <a:rPr lang="en-GB" sz="2000" b="1" dirty="0"/>
                  <a:t>:	              </a:t>
                </a:r>
                <a14:m>
                  <m:oMath xmlns:m="http://schemas.openxmlformats.org/officeDocument/2006/math">
                    <m:r>
                      <a:rPr lang="en-GB" sz="2000" b="1" i="0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GB" sz="2000" b="1" i="1">
                        <a:latin typeface="Cambria Math"/>
                      </a:rPr>
                      <m:t>𝒂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GB" sz="2000" b="1" i="1">
                        <a:latin typeface="Cambria Math"/>
                      </a:rPr>
                      <m:t>𝒃</m:t>
                    </m:r>
                    <m:r>
                      <a:rPr lang="en-GB" sz="2000" b="1" i="1">
                        <a:latin typeface="Cambria Math"/>
                      </a:rPr>
                      <m:t>+</m:t>
                    </m:r>
                    <m:r>
                      <a:rPr lang="en-GB" sz="2000" b="1" i="1">
                        <a:latin typeface="Cambria Math"/>
                      </a:rPr>
                      <m:t>𝒄</m:t>
                    </m:r>
                    <m:r>
                      <a:rPr lang="en-GB" sz="20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GB" sz="2000" b="1" i="1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  </a:t>
                </a:r>
                <a:r>
                  <a:rPr lang="en-GB" sz="1600" dirty="0">
                    <a:latin typeface="Comic Sans MS" panose="030F0702030302020204" pitchFamily="66" charset="0"/>
                  </a:rPr>
                  <a:t>(3)</a:t>
                </a:r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 </a:t>
                </a:r>
                <a:r>
                  <a:rPr lang="en-GB" sz="1600" dirty="0">
                    <a:latin typeface="Comic Sans MS" panose="030F0702030302020204" pitchFamily="66" charset="0"/>
                  </a:rPr>
                  <a:t>(2)-(1)			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𝟏𝟔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  <a:p>
                <a:r>
                  <a:rPr lang="en-GB" sz="1600" dirty="0">
                    <a:latin typeface="Comic Sans MS" panose="030F0702030302020204" pitchFamily="66" charset="0"/>
                  </a:rPr>
                  <a:t> (3)-(1)		    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GB" sz="2000" b="1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𝟐𝟎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16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So       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,      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,      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𝒄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endParaRPr lang="en-GB" sz="2000" b="1" dirty="0">
                  <a:latin typeface="Comic Sans MS" panose="030F0702030302020204" pitchFamily="66" charset="0"/>
                </a:endParaRPr>
              </a:p>
              <a:p>
                <a:endParaRPr lang="en-GB" sz="2000" b="1" dirty="0">
                  <a:latin typeface="Comic Sans MS" panose="030F0702030302020204" pitchFamily="66" charset="0"/>
                </a:endParaRPr>
              </a:p>
              <a:p>
                <a:endParaRPr lang="en-GB" sz="2000" b="1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And      	</a:t>
                </a:r>
                <a14:m>
                  <m:oMath xmlns:m="http://schemas.openxmlformats.org/officeDocument/2006/math">
                    <m:r>
                      <a:rPr lang="en-GB" sz="3200" b="1" i="1" dirty="0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GB" sz="32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32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  <m:r>
                      <a:rPr lang="en-GB" sz="32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3200" b="1" i="1" dirty="0" smtClean="0"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endParaRPr lang="en-GB" sz="20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3893EB24-4309-4823-A4EF-2C8C01EA0A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0081" y="2328530"/>
                <a:ext cx="4496744" cy="4209422"/>
              </a:xfrm>
              <a:prstGeom prst="rect">
                <a:avLst/>
              </a:prstGeom>
              <a:blipFill>
                <a:blip r:embed="rId5"/>
                <a:stretch>
                  <a:fillRect l="-1355" t="-870" b="-8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7239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295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GB" dirty="0"/>
              <a:t>Note to Teacher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80109" y="1088645"/>
                <a:ext cx="8506691" cy="5256584"/>
              </a:xfrm>
            </p:spPr>
            <p:txBody>
              <a:bodyPr>
                <a:normAutofit fontScale="92500"/>
              </a:bodyPr>
              <a:lstStyle/>
              <a:p>
                <a:r>
                  <a:rPr lang="en-GB" sz="2800" dirty="0"/>
                  <a:t>Where the input parameters are:</a:t>
                </a:r>
                <a:br>
                  <a:rPr lang="en-GB" sz="2800" dirty="0"/>
                </a:br>
                <a:br>
                  <a:rPr lang="en-GB" sz="2800" dirty="0"/>
                </a:br>
                <a:r>
                  <a:rPr lang="en-GB" sz="2800" dirty="0"/>
                  <a:t>	even, then		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GB" sz="2800" b="0" i="1" smtClean="0">
                        <a:latin typeface="Cambria Math"/>
                      </a:rPr>
                      <m:t>=8</m:t>
                    </m:r>
                  </m:oMath>
                </a14:m>
                <a:endParaRPr lang="en-GB" sz="2800" dirty="0"/>
              </a:p>
              <a:p>
                <a:pPr marL="0" indent="0">
                  <a:buNone/>
                </a:pPr>
                <a:r>
                  <a:rPr lang="en-GB" sz="2800" dirty="0"/>
                  <a:t>	odd, then		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i="1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GB" sz="2800" i="1">
                        <a:latin typeface="Cambria Math"/>
                      </a:rPr>
                      <m:t>=</m:t>
                    </m:r>
                    <m:r>
                      <a:rPr lang="en-GB" sz="2800" b="0" i="1" smtClean="0">
                        <a:latin typeface="Cambria Math"/>
                      </a:rPr>
                      <m:t>7</m:t>
                    </m:r>
                  </m:oMath>
                </a14:m>
                <a:endParaRPr lang="en-GB" sz="2800" dirty="0"/>
              </a:p>
              <a:p>
                <a:pPr marL="0" indent="0">
                  <a:buNone/>
                </a:pPr>
                <a:endParaRPr lang="en-GB" sz="2800" dirty="0"/>
              </a:p>
              <a:p>
                <a:pPr marL="0" indent="0">
                  <a:buNone/>
                </a:pPr>
                <a:r>
                  <a:rPr lang="en-GB" sz="2800" dirty="0"/>
                  <a:t>There are eight of each type.  </a:t>
                </a:r>
              </a:p>
              <a:p>
                <a:pPr marL="0" indent="0">
                  <a:buNone/>
                </a:pPr>
                <a:r>
                  <a:rPr lang="en-GB" sz="2800" dirty="0"/>
                  <a:t>You can create your own knowing the following:</a:t>
                </a:r>
              </a:p>
              <a:p>
                <a:pPr marL="0" indent="0">
                  <a:buNone/>
                </a:pPr>
                <a:endParaRPr lang="en-GB" sz="2800" dirty="0"/>
              </a:p>
              <a:p>
                <a:pPr marL="0" indent="0">
                  <a:buNone/>
                </a:pPr>
                <a:r>
                  <a:rPr lang="en-GB" sz="2800" dirty="0"/>
                  <a:t>If the max/min value is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𝑀</m:t>
                    </m:r>
                  </m:oMath>
                </a14:m>
                <a:r>
                  <a:rPr lang="en-GB" sz="2800" dirty="0"/>
                  <a:t> and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/>
                          </a:rPr>
                          <m:t>3</m:t>
                        </m:r>
                      </m:e>
                    </m:d>
                    <m:r>
                      <a:rPr lang="en-GB" sz="2800" b="0" i="1" smtClean="0">
                        <a:latin typeface="Cambria Math"/>
                      </a:rPr>
                      <m:t>=</m:t>
                    </m:r>
                    <m:r>
                      <a:rPr lang="en-GB" sz="28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en-GB" sz="2800" b="0" i="1" smtClean="0">
                        <a:latin typeface="Cambria Math"/>
                      </a:rPr>
                      <m:t>=</m:t>
                    </m:r>
                    <m:r>
                      <a:rPr lang="en-GB" sz="2800" b="0" i="1" smtClean="0">
                        <a:latin typeface="Cambria Math"/>
                      </a:rPr>
                      <m:t>𝐴</m:t>
                    </m:r>
                  </m:oMath>
                </a14:m>
                <a:endParaRPr lang="en-GB" sz="2800" dirty="0"/>
              </a:p>
              <a:p>
                <a:pPr marL="0" indent="0">
                  <a:buNone/>
                </a:pPr>
                <a:r>
                  <a:rPr lang="en-GB" sz="2800" dirty="0"/>
                  <a:t>Then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GB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/>
                          </a:rPr>
                          <m:t>𝐴</m:t>
                        </m:r>
                        <m:r>
                          <a:rPr lang="en-GB" sz="2800" b="0" i="1" smtClean="0">
                            <a:latin typeface="Cambria Math"/>
                          </a:rPr>
                          <m:t>+3</m:t>
                        </m:r>
                        <m:r>
                          <a:rPr lang="en-GB" sz="2800" b="0" i="1" smtClean="0">
                            <a:latin typeface="Cambria Math"/>
                          </a:rPr>
                          <m:t>𝑀</m:t>
                        </m:r>
                      </m:num>
                      <m:den>
                        <m:r>
                          <a:rPr lang="en-GB" sz="28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/>
                  <a:t> and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</a:rPr>
                      <m:t>𝑎</m:t>
                    </m:r>
                    <m:r>
                      <a:rPr lang="en-GB" sz="2800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b="0" i="1" smtClean="0">
                                <a:latin typeface="Cambria Math"/>
                              </a:rPr>
                              <m:t>𝐴</m:t>
                            </m:r>
                            <m:r>
                              <a:rPr lang="en-GB" sz="28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GB" sz="2800" b="0" i="1" smtClean="0">
                                <a:latin typeface="Cambria Math"/>
                              </a:rPr>
                              <m:t>𝑀</m:t>
                            </m:r>
                          </m:num>
                          <m:den>
                            <m:r>
                              <a:rPr lang="en-GB" sz="28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e>
                    </m:d>
                  </m:oMath>
                </a14:m>
                <a:r>
                  <a:rPr lang="en-GB" sz="2800" dirty="0"/>
                  <a:t>,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/>
                      </a:rPr>
                      <m:t>𝑏</m:t>
                    </m:r>
                    <m:r>
                      <a:rPr lang="en-GB" sz="2800" b="0" i="1" dirty="0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8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8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b="0" i="1" dirty="0" smtClean="0">
                                <a:latin typeface="Cambria Math"/>
                              </a:rPr>
                              <m:t>𝑀</m:t>
                            </m:r>
                            <m:r>
                              <a:rPr lang="en-GB" sz="2800" b="0" i="1" dirty="0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GB" sz="2800" b="0" i="1" dirty="0" smtClean="0">
                                <a:latin typeface="Cambria Math"/>
                              </a:rPr>
                              <m:t>𝐴</m:t>
                            </m:r>
                          </m:num>
                          <m:den>
                            <m:r>
                              <a:rPr lang="en-GB" sz="2800" b="0" i="1" dirty="0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GB" sz="2800" dirty="0"/>
                  <a:t>,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/>
                      </a:rPr>
                      <m:t>𝑐</m:t>
                    </m:r>
                    <m:r>
                      <a:rPr lang="en-GB" sz="2800" b="0" i="1" dirty="0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8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8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b="0" i="1" dirty="0" smtClean="0">
                                <a:latin typeface="Cambria Math"/>
                              </a:rPr>
                              <m:t>𝐴</m:t>
                            </m:r>
                            <m:r>
                              <a:rPr lang="en-GB" sz="2800" b="0" i="1" dirty="0" smtClean="0">
                                <a:latin typeface="Cambria Math"/>
                              </a:rPr>
                              <m:t>+3</m:t>
                            </m:r>
                            <m:r>
                              <a:rPr lang="en-GB" sz="2800" b="0" i="1" dirty="0" smtClean="0">
                                <a:latin typeface="Cambria Math"/>
                              </a:rPr>
                              <m:t>𝑀</m:t>
                            </m:r>
                          </m:num>
                          <m:den>
                            <m:r>
                              <a:rPr lang="en-GB" sz="2800" b="0" i="1" dirty="0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e>
                    </m:d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0109" y="1088645"/>
                <a:ext cx="8506691" cy="5256584"/>
              </a:xfrm>
              <a:blipFill rotWithShape="1">
                <a:blip r:embed="rId2"/>
                <a:stretch>
                  <a:fillRect l="-1290" t="-9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7580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642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0916C7E-10E2-4283-9942-2B41638ED9A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7991E4-5BC1-4E9F-9A39-9D7AFBFD14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99558"/>
            <a:ext cx="9309817" cy="5720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433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69454" y="-215698"/>
            <a:ext cx="4313948" cy="7073698"/>
            <a:chOff x="127889" y="-215698"/>
            <a:chExt cx="4313948" cy="7073698"/>
          </a:xfrm>
        </p:grpSpPr>
        <p:pic>
          <p:nvPicPr>
            <p:cNvPr id="1029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77264" y="-121171"/>
              <a:ext cx="3659099" cy="34700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/>
                <p:cNvSpPr/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en-GB" sz="2000" dirty="0">
                      <a:latin typeface="Comic Sans MS" panose="030F0702030302020204" pitchFamily="66" charset="0"/>
                    </a:rPr>
                    <a:t>Find</a:t>
                  </a:r>
                  <a:r>
                    <a:rPr lang="en-GB" sz="2000" b="1" dirty="0">
                      <a:latin typeface="Comic Sans MS" panose="030F0702030302020204" pitchFamily="66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GB" sz="2000" b="1" i="1" dirty="0">
                          <a:latin typeface="Cambria Math"/>
                        </a:rPr>
                        <m:t>𝒇</m:t>
                      </m:r>
                      <m:r>
                        <a:rPr lang="en-GB" sz="2000" b="1" i="1" dirty="0">
                          <a:latin typeface="Cambria Math"/>
                        </a:rPr>
                        <m:t>(</m:t>
                      </m:r>
                      <m:r>
                        <a:rPr lang="en-GB" sz="2000" b="1" i="1" dirty="0">
                          <a:latin typeface="Cambria Math"/>
                        </a:rPr>
                        <m:t>𝟐</m:t>
                      </m:r>
                      <m:r>
                        <a:rPr lang="en-GB" sz="2000" b="1" i="1" dirty="0">
                          <a:latin typeface="Cambria Math"/>
                        </a:rPr>
                        <m:t>)</m:t>
                      </m:r>
                    </m:oMath>
                  </a14:m>
                  <a:endParaRPr lang="en-GB" sz="2000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The maximum value of the function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𝒂</m:t>
                      </m:r>
                      <m:sSup>
                        <m:sSup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GB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𝒃𝒙</m:t>
                      </m:r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𝒄</m:t>
                      </m:r>
                    </m:oMath>
                  </a14:m>
                  <a:r>
                    <a:rPr lang="en-GB" dirty="0">
                      <a:latin typeface="Comic Sans MS" panose="030F0702030302020204" pitchFamily="66" charset="0"/>
                    </a:rPr>
                    <a:t> is </a:t>
                  </a:r>
                  <a14:m>
                    <m:oMath xmlns:m="http://schemas.openxmlformats.org/officeDocument/2006/math">
                      <m:r>
                        <a:rPr lang="en-GB" b="1" i="0" smtClean="0">
                          <a:latin typeface="Cambria Math"/>
                        </a:rPr>
                        <m:t>𝟏𝟎</m:t>
                      </m:r>
                    </m:oMath>
                  </a14:m>
                  <a:endParaRPr lang="en-GB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Given that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𝟑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−</m:t>
                          </m:r>
                          <m:r>
                            <a:rPr lang="en-GB" b="1" i="1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𝟐</m:t>
                      </m:r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,    </a:t>
                  </a:r>
                  <a:r>
                    <a:rPr lang="en-GB" dirty="0">
                      <a:latin typeface="Comic Sans MS" panose="030F0702030302020204" pitchFamily="66" charset="0"/>
                    </a:rPr>
                    <a:t>   </a:t>
                  </a:r>
                  <a:r>
                    <a:rPr lang="en-GB" sz="3600" b="1" dirty="0">
                      <a:latin typeface="Comic Sans MS" panose="030F0702030302020204" pitchFamily="66" charset="0"/>
                    </a:rPr>
                    <a:t>find </a:t>
                  </a:r>
                  <a14:m>
                    <m:oMath xmlns:m="http://schemas.openxmlformats.org/officeDocument/2006/math">
                      <m:r>
                        <a:rPr lang="en-GB" sz="3600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600" b="1" i="1">
                              <a:latin typeface="Cambria Math"/>
                            </a:rPr>
                            <m:t>𝟐</m:t>
                          </m:r>
                        </m:e>
                      </m:d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7" name="Rectangle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1299" r="-8831" b="-71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" name="Rectangle 1"/>
            <p:cNvSpPr/>
            <p:nvPr/>
          </p:nvSpPr>
          <p:spPr>
            <a:xfrm rot="16200000">
              <a:off x="3735323" y="6084516"/>
              <a:ext cx="92525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GB" dirty="0">
                  <a:latin typeface="Bradley Hand ITC" panose="03070402050302030203" pitchFamily="66" charset="0"/>
                </a:rPr>
                <a:t>SIC_37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760777" y="-163269"/>
            <a:ext cx="4313948" cy="7032133"/>
            <a:chOff x="127889" y="-174133"/>
            <a:chExt cx="4313948" cy="7032133"/>
          </a:xfrm>
        </p:grpSpPr>
        <p:pic>
          <p:nvPicPr>
            <p:cNvPr id="14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77264" y="-79606"/>
              <a:ext cx="3659099" cy="34700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/>
                <p:cNvSpPr/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en-GB" sz="2000" dirty="0">
                      <a:latin typeface="Comic Sans MS" panose="030F0702030302020204" pitchFamily="66" charset="0"/>
                    </a:rPr>
                    <a:t>Find</a:t>
                  </a:r>
                  <a:r>
                    <a:rPr lang="en-GB" sz="2000" b="1" dirty="0">
                      <a:latin typeface="Comic Sans MS" panose="030F0702030302020204" pitchFamily="66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GB" sz="2000" b="1" i="1" dirty="0">
                          <a:latin typeface="Cambria Math"/>
                        </a:rPr>
                        <m:t>𝒇</m:t>
                      </m:r>
                      <m:r>
                        <a:rPr lang="en-GB" sz="2000" b="1" i="1" dirty="0">
                          <a:latin typeface="Cambria Math"/>
                        </a:rPr>
                        <m:t>(</m:t>
                      </m:r>
                      <m:r>
                        <a:rPr lang="en-GB" sz="2000" b="1" i="1" dirty="0">
                          <a:latin typeface="Cambria Math"/>
                        </a:rPr>
                        <m:t>𝟐</m:t>
                      </m:r>
                      <m:r>
                        <a:rPr lang="en-GB" sz="2000" b="1" i="1" dirty="0">
                          <a:latin typeface="Cambria Math"/>
                        </a:rPr>
                        <m:t>)</m:t>
                      </m:r>
                    </m:oMath>
                  </a14:m>
                  <a:endParaRPr lang="en-GB" sz="2000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The minimum value of the function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𝒂</m:t>
                      </m:r>
                      <m:sSup>
                        <m:sSup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GB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𝒃𝒙</m:t>
                      </m:r>
                      <m:r>
                        <a:rPr lang="en-GB" b="1" i="1">
                          <a:latin typeface="Cambria Math"/>
                        </a:rPr>
                        <m:t>+</m:t>
                      </m:r>
                      <m:r>
                        <a:rPr lang="en-GB" b="1" i="1">
                          <a:latin typeface="Cambria Math"/>
                        </a:rPr>
                        <m:t>𝒄</m:t>
                      </m:r>
                    </m:oMath>
                  </a14:m>
                  <a:r>
                    <a:rPr lang="en-GB" dirty="0">
                      <a:latin typeface="Comic Sans MS" panose="030F0702030302020204" pitchFamily="66" charset="0"/>
                    </a:rPr>
                    <a:t> is </a:t>
                  </a:r>
                  <a14:m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𝟒</m:t>
                      </m:r>
                    </m:oMath>
                  </a14:m>
                  <a:endParaRPr lang="en-GB" b="1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endParaRPr lang="en-GB" dirty="0">
                    <a:latin typeface="Comic Sans MS" panose="030F0702030302020204" pitchFamily="66" charset="0"/>
                  </a:endParaRPr>
                </a:p>
                <a:p>
                  <a:r>
                    <a:rPr lang="en-GB" dirty="0">
                      <a:latin typeface="Comic Sans MS" panose="030F0702030302020204" pitchFamily="66" charset="0"/>
                    </a:rPr>
                    <a:t>Given that  </a:t>
                  </a:r>
                  <a14:m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𝟑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>
                              <a:latin typeface="Cambria Math"/>
                            </a:rPr>
                            <m:t>−</m:t>
                          </m:r>
                          <m:r>
                            <a:rPr lang="en-GB" b="1" i="1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GB" b="1" i="1" smtClean="0">
                          <a:latin typeface="Cambria Math"/>
                        </a:rPr>
                        <m:t>𝟐𝟎</m:t>
                      </m:r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,   </a:t>
                  </a:r>
                  <a:r>
                    <a:rPr lang="en-GB" dirty="0">
                      <a:latin typeface="Comic Sans MS" panose="030F0702030302020204" pitchFamily="66" charset="0"/>
                    </a:rPr>
                    <a:t>  </a:t>
                  </a:r>
                  <a:r>
                    <a:rPr lang="en-GB" sz="3600" b="1" dirty="0">
                      <a:latin typeface="Comic Sans MS" panose="030F0702030302020204" pitchFamily="66" charset="0"/>
                    </a:rPr>
                    <a:t>find </a:t>
                  </a:r>
                  <a14:m>
                    <m:oMath xmlns:m="http://schemas.openxmlformats.org/officeDocument/2006/math">
                      <m:r>
                        <a:rPr lang="en-GB" sz="3600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GB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600" b="1" i="1">
                              <a:latin typeface="Cambria Math"/>
                            </a:rPr>
                            <m:t>𝟐</m:t>
                          </m:r>
                        </m:e>
                      </m:d>
                    </m:oMath>
                  </a14:m>
                  <a:r>
                    <a:rPr lang="en-GB" b="1" dirty="0">
                      <a:latin typeface="Comic Sans MS" panose="030F0702030302020204" pitchFamily="66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15" name="Rectangle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-2128452" y="2256338"/>
                  <a:ext cx="6858003" cy="234532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299" r="-8831" b="-71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Rectangle 15"/>
            <p:cNvSpPr/>
            <p:nvPr/>
          </p:nvSpPr>
          <p:spPr>
            <a:xfrm rot="16200000">
              <a:off x="3735323" y="6084516"/>
              <a:ext cx="92525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GB" dirty="0">
                  <a:latin typeface="Bradley Hand ITC" panose="03070402050302030203" pitchFamily="66" charset="0"/>
                </a:rPr>
                <a:t>SIC_37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03174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1109</Words>
  <Application>Microsoft Office PowerPoint</Application>
  <PresentationFormat>On-screen Show (4:3)</PresentationFormat>
  <Paragraphs>209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Bradley Hand ITC</vt:lpstr>
      <vt:lpstr>Calibri</vt:lpstr>
      <vt:lpstr>Cambria Math</vt:lpstr>
      <vt:lpstr>Comic Sans MS</vt:lpstr>
      <vt:lpstr>Office Theme</vt:lpstr>
      <vt:lpstr>Find f(2)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Crossed Lines</dc:title>
  <dc:creator>John</dc:creator>
  <cp:lastModifiedBy>John Burke</cp:lastModifiedBy>
  <cp:revision>43</cp:revision>
  <cp:lastPrinted>2015-10-13T14:55:14Z</cp:lastPrinted>
  <dcterms:created xsi:type="dcterms:W3CDTF">2015-01-18T19:46:07Z</dcterms:created>
  <dcterms:modified xsi:type="dcterms:W3CDTF">2020-08-05T21:24:19Z</dcterms:modified>
</cp:coreProperties>
</file>